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58"/>
  </p:notesMasterIdLst>
  <p:sldIdLst>
    <p:sldId id="258" r:id="rId2"/>
    <p:sldId id="334" r:id="rId3"/>
    <p:sldId id="263" r:id="rId4"/>
    <p:sldId id="259" r:id="rId5"/>
    <p:sldId id="261" r:id="rId6"/>
    <p:sldId id="262" r:id="rId7"/>
    <p:sldId id="266" r:id="rId8"/>
    <p:sldId id="267" r:id="rId9"/>
    <p:sldId id="268" r:id="rId10"/>
    <p:sldId id="270" r:id="rId11"/>
    <p:sldId id="271" r:id="rId12"/>
    <p:sldId id="272" r:id="rId13"/>
    <p:sldId id="307" r:id="rId14"/>
    <p:sldId id="282" r:id="rId15"/>
    <p:sldId id="330" r:id="rId16"/>
    <p:sldId id="274" r:id="rId17"/>
    <p:sldId id="281" r:id="rId18"/>
    <p:sldId id="277" r:id="rId19"/>
    <p:sldId id="278" r:id="rId20"/>
    <p:sldId id="279" r:id="rId21"/>
    <p:sldId id="331" r:id="rId22"/>
    <p:sldId id="283" r:id="rId23"/>
    <p:sldId id="260" r:id="rId24"/>
    <p:sldId id="284" r:id="rId25"/>
    <p:sldId id="333" r:id="rId26"/>
    <p:sldId id="296" r:id="rId27"/>
    <p:sldId id="313" r:id="rId28"/>
    <p:sldId id="285" r:id="rId29"/>
    <p:sldId id="286" r:id="rId30"/>
    <p:sldId id="287" r:id="rId31"/>
    <p:sldId id="323" r:id="rId32"/>
    <p:sldId id="324" r:id="rId33"/>
    <p:sldId id="332" r:id="rId34"/>
    <p:sldId id="325" r:id="rId35"/>
    <p:sldId id="326" r:id="rId36"/>
    <p:sldId id="303" r:id="rId37"/>
    <p:sldId id="304" r:id="rId38"/>
    <p:sldId id="318" r:id="rId39"/>
    <p:sldId id="319" r:id="rId40"/>
    <p:sldId id="308" r:id="rId41"/>
    <p:sldId id="335" r:id="rId42"/>
    <p:sldId id="302" r:id="rId43"/>
    <p:sldId id="316" r:id="rId44"/>
    <p:sldId id="327" r:id="rId45"/>
    <p:sldId id="288" r:id="rId46"/>
    <p:sldId id="289" r:id="rId47"/>
    <p:sldId id="297" r:id="rId48"/>
    <p:sldId id="298" r:id="rId49"/>
    <p:sldId id="315" r:id="rId50"/>
    <p:sldId id="290" r:id="rId51"/>
    <p:sldId id="300" r:id="rId52"/>
    <p:sldId id="328" r:id="rId53"/>
    <p:sldId id="301" r:id="rId54"/>
    <p:sldId id="329" r:id="rId55"/>
    <p:sldId id="294" r:id="rId56"/>
    <p:sldId id="336" r:id="rId57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9C9C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15620"/>
    <p:restoredTop sz="99086" autoAdjust="0"/>
  </p:normalViewPr>
  <p:slideViewPr>
    <p:cSldViewPr>
      <p:cViewPr>
        <p:scale>
          <a:sx n="120" d="100"/>
          <a:sy n="120" d="100"/>
        </p:scale>
        <p:origin x="-1176" y="-6"/>
      </p:cViewPr>
      <p:guideLst>
        <p:guide orient="horz" pos="768"/>
        <p:guide orient="horz" pos="4128"/>
        <p:guide orient="horz" pos="4032"/>
        <p:guide pos="5520"/>
        <p:guide pos="24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5C0E3F8-10DA-4E67-838E-5FFD8746F299}" type="datetimeFigureOut">
              <a:rPr lang="de-DE"/>
              <a:pPr>
                <a:defRPr/>
              </a:pPr>
              <a:t>20.03.2017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e-DE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62F4835-3F27-47EC-839C-C52F5AC4C8E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611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de-DE" smtClean="0"/>
              <a:t>The answer is hidden in this image. 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1A2369B-1C32-42C2-933E-77D7AFFCDBF3}" type="slidenum">
              <a:rPr lang="en-US" altLang="de-DE" smtClean="0"/>
              <a:pPr eaLnBrk="1" hangingPunct="1"/>
              <a:t>7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de-DE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9E8398C-2710-4B3D-9FFB-B977D8C32F2F}" type="slidenum">
              <a:rPr lang="en-US" altLang="de-DE" smtClean="0"/>
              <a:pPr eaLnBrk="1" hangingPunct="1"/>
              <a:t>8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de-DE" smtClean="0"/>
              <a:t>This curve is a symbol of the recent development of technologies which allow us to assay biology in an unprecedented level of detail and comprehensiveness. This is the symbol of the era of “omics”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DBE60C8-FB12-428A-A51A-0BFD88FEFAED}" type="slidenum">
              <a:rPr lang="en-US" altLang="de-DE" smtClean="0"/>
              <a:pPr eaLnBrk="1" hangingPunct="1"/>
              <a:t>9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de-DE" smtClean="0"/>
              <a:t>11k pubmed abstracts</a:t>
            </a:r>
            <a:endParaRPr lang="de-DE" altLang="de-DE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0B123D4-51B5-4C66-81ED-610B1BDFFBA3}" type="slidenum">
              <a:rPr lang="de-DE" altLang="de-DE" smtClean="0"/>
              <a:pPr eaLnBrk="1" hangingPunct="1"/>
              <a:t>23</a:t>
            </a:fld>
            <a:endParaRPr lang="de-DE" altLang="de-DE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de-DE" smtClean="0"/>
              <a:t>Perform alignment tutorial</a:t>
            </a:r>
            <a:endParaRPr lang="de-DE" altLang="de-DE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2656098-FA63-4D77-8A64-697FE65F6694}" type="slidenum">
              <a:rPr lang="de-DE" altLang="de-DE" smtClean="0"/>
              <a:pPr eaLnBrk="1" hangingPunct="1"/>
              <a:t>24</a:t>
            </a:fld>
            <a:endParaRPr lang="de-DE" altLang="de-DE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FontTx/>
              <a:buAutoNum type="arabicPeriod"/>
            </a:pPr>
            <a:r>
              <a:rPr lang="de-DE" altLang="de-DE" smtClean="0"/>
              <a:t>RNAs labelled</a:t>
            </a:r>
          </a:p>
          <a:p>
            <a:pPr marL="228600" indent="-228600" eaLnBrk="1" hangingPunct="1">
              <a:spcBef>
                <a:spcPct val="0"/>
              </a:spcBef>
              <a:buFontTx/>
              <a:buAutoNum type="arabicPeriod"/>
            </a:pPr>
            <a:r>
              <a:rPr lang="de-DE" altLang="de-DE" smtClean="0"/>
              <a:t>Hybridized to predfined set of oligos</a:t>
            </a:r>
          </a:p>
          <a:p>
            <a:pPr marL="228600" indent="-228600" eaLnBrk="1" hangingPunct="1">
              <a:spcBef>
                <a:spcPct val="0"/>
              </a:spcBef>
              <a:buFontTx/>
              <a:buAutoNum type="arabicPeriod"/>
            </a:pPr>
            <a:r>
              <a:rPr lang="de-DE" altLang="de-DE" smtClean="0"/>
              <a:t>Gene expression estimate inferred from fluorescence intensity</a:t>
            </a:r>
          </a:p>
          <a:p>
            <a:pPr marL="228600" indent="-228600" eaLnBrk="1" hangingPunct="1">
              <a:spcBef>
                <a:spcPct val="0"/>
              </a:spcBef>
              <a:buFontTx/>
              <a:buAutoNum type="arabicPeriod"/>
            </a:pPr>
            <a:endParaRPr lang="de-DE" altLang="de-DE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A0AA696-40E1-4C72-871E-71AFC98C97D7}" type="slidenum">
              <a:rPr lang="de-DE" altLang="de-DE" smtClean="0"/>
              <a:pPr eaLnBrk="1" hangingPunct="1"/>
              <a:t>26</a:t>
            </a:fld>
            <a:endParaRPr lang="de-DE" altLang="de-DE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6A7D4-8355-4103-B3E4-1C89C7D0FF5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38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developed a computational approach to infer cell</a:t>
            </a:r>
            <a:r>
              <a:rPr lang="en-US" baseline="0" dirty="0" smtClean="0"/>
              <a:t> cycle stage, and other hidden confounders, from gene expression data </a:t>
            </a:r>
            <a:r>
              <a:rPr lang="en-US" baseline="0" dirty="0" err="1" smtClean="0"/>
              <a:t>and´correct´gene</a:t>
            </a:r>
            <a:r>
              <a:rPr lang="en-US" baseline="0" dirty="0" smtClean="0"/>
              <a:t> expression values</a:t>
            </a:r>
            <a:endParaRPr lang="en-US" dirty="0" smtClean="0"/>
          </a:p>
          <a:p>
            <a:r>
              <a:rPr lang="en-US" dirty="0" smtClean="0"/>
              <a:t>This can improve our ability to model true underlying biological processes.</a:t>
            </a:r>
          </a:p>
          <a:p>
            <a:endParaRPr lang="en-US" dirty="0" smtClean="0"/>
          </a:p>
          <a:p>
            <a:r>
              <a:rPr lang="en-US" dirty="0" smtClean="0"/>
              <a:t>Diffusion maps, like principal</a:t>
            </a:r>
            <a:r>
              <a:rPr lang="en-US" baseline="0" dirty="0" smtClean="0"/>
              <a:t> component anal</a:t>
            </a:r>
            <a:r>
              <a:rPr lang="de-DE" baseline="0" dirty="0" err="1" smtClean="0"/>
              <a:t>ysis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dimensionality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reduction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technique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particulary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suited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gradual but </a:t>
            </a:r>
            <a:r>
              <a:rPr lang="de-DE" baseline="0" dirty="0" err="1" smtClean="0"/>
              <a:t>stochastic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diffusion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processes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differentiation</a:t>
            </a:r>
            <a:r>
              <a:rPr lang="de-DE" baseline="0" dirty="0" smtClean="0"/>
              <a:t>.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This approach model the transition probabilities from one cell to another bas</a:t>
            </a:r>
            <a:r>
              <a:rPr lang="en-US" baseline="0" dirty="0" smtClean="0"/>
              <a:t>ed on similarity in gene expression space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Cells are more likely to transition to cells that are closer in dimension.</a:t>
            </a:r>
          </a:p>
          <a:p>
            <a:r>
              <a:rPr lang="en-US" dirty="0" smtClean="0"/>
              <a:t>Using this idea one can infer the high dimensional manifold in the gene expression space.</a:t>
            </a:r>
          </a:p>
          <a:p>
            <a:r>
              <a:rPr lang="en-US" dirty="0" smtClean="0"/>
              <a:t>This manifold can imply a 'pseudo' temporal ordering we call diffusion </a:t>
            </a:r>
            <a:r>
              <a:rPr lang="en-US" dirty="0" err="1" smtClean="0"/>
              <a:t>pseudotime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What can you do with this?</a:t>
            </a:r>
          </a:p>
          <a:p>
            <a:r>
              <a:rPr lang="en-US" dirty="0" smtClean="0"/>
              <a:t>We applied diffusion maps to single cell </a:t>
            </a:r>
            <a:r>
              <a:rPr lang="en-US" dirty="0" err="1" smtClean="0"/>
              <a:t>qPCR</a:t>
            </a:r>
            <a:r>
              <a:rPr lang="en-US" dirty="0" smtClean="0"/>
              <a:t> data from early blood development.</a:t>
            </a:r>
          </a:p>
          <a:p>
            <a:r>
              <a:rPr lang="en-US" dirty="0" smtClean="0"/>
              <a:t>This dimension reduction approach gave us a clustering that corresponds to the early blood development progress. </a:t>
            </a:r>
          </a:p>
          <a:p>
            <a:r>
              <a:rPr lang="en-US" dirty="0" smtClean="0"/>
              <a:t>Other dimension reduction techniques failed to recapitulate the biological order.</a:t>
            </a:r>
          </a:p>
          <a:p>
            <a:r>
              <a:rPr lang="en-US" dirty="0" smtClean="0"/>
              <a:t>Moreover, when applying our diffusion </a:t>
            </a:r>
            <a:r>
              <a:rPr lang="en-US" dirty="0" err="1" smtClean="0"/>
              <a:t>pseudotime</a:t>
            </a:r>
            <a:r>
              <a:rPr lang="en-US" dirty="0" smtClean="0"/>
              <a:t> methodology to this data, we were able to identify the chain of TF that are turned on.</a:t>
            </a:r>
          </a:p>
          <a:p>
            <a:r>
              <a:rPr lang="en-US" dirty="0" smtClean="0"/>
              <a:t>Of special importance are so called branching point genes which may only be active at branching points.</a:t>
            </a:r>
          </a:p>
          <a:p>
            <a:r>
              <a:rPr lang="en-US" dirty="0" smtClean="0"/>
              <a:t>Conventional analysis focusing on the end points of differentiation stages may miss these genes.</a:t>
            </a:r>
          </a:p>
          <a:p>
            <a:endParaRPr lang="en-US" dirty="0" smtClean="0"/>
          </a:p>
          <a:p>
            <a:r>
              <a:rPr lang="en-US" dirty="0" smtClean="0"/>
              <a:t>Diff</a:t>
            </a:r>
            <a:r>
              <a:rPr lang="en-US" baseline="0" dirty="0" smtClean="0"/>
              <a:t> Map</a:t>
            </a:r>
            <a:r>
              <a:rPr lang="de-DE" baseline="0" dirty="0" smtClean="0"/>
              <a:t>:</a:t>
            </a:r>
          </a:p>
          <a:p>
            <a:r>
              <a:rPr lang="de-DE" baseline="0" dirty="0" smtClean="0"/>
              <a:t>Order </a:t>
            </a:r>
            <a:r>
              <a:rPr lang="de-DE" baseline="0" dirty="0" err="1" smtClean="0"/>
              <a:t>based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similarity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gene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expression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space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Decision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branching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More </a:t>
            </a:r>
            <a:r>
              <a:rPr lang="de-DE" baseline="0" dirty="0" err="1" smtClean="0"/>
              <a:t>causal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regulatory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network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transitions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8D739-DA96-451D-8472-457D296DA378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851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30200" y="2819400"/>
            <a:ext cx="8813800" cy="2279650"/>
          </a:xfrm>
          <a:prstGeom prst="rect">
            <a:avLst/>
          </a:prstGeom>
          <a:solidFill>
            <a:srgbClr val="9C9C9C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ts val="2000"/>
              </a:lnSpc>
              <a:spcBef>
                <a:spcPct val="20000"/>
              </a:spcBef>
              <a:defRPr/>
            </a:pPr>
            <a:endParaRPr lang="de-DE" altLang="de-DE" sz="2400" smtClean="0">
              <a:solidFill>
                <a:schemeClr val="bg2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635000"/>
            <a:ext cx="6096000" cy="7191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auto">
          <a:xfrm>
            <a:off x="9991725" y="4389438"/>
            <a:ext cx="18415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000"/>
              </a:lnSpc>
              <a:spcBef>
                <a:spcPct val="20000"/>
              </a:spcBef>
              <a:defRPr/>
            </a:pPr>
            <a:endParaRPr lang="de-DE" altLang="de-DE" sz="2400" smtClean="0">
              <a:solidFill>
                <a:srgbClr val="515151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5778500" y="6732588"/>
            <a:ext cx="3365500" cy="1254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0" y="6605588"/>
            <a:ext cx="5784850" cy="2524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9" name="Picture 22" descr="rgb_a4_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762000"/>
            <a:ext cx="3776663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4" descr="hg_logo_100_engl4c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613" y="6008688"/>
            <a:ext cx="1576387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7338" y="3997325"/>
            <a:ext cx="6478587" cy="129540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de-DE" altLang="de-DE" noProof="0" smtClean="0"/>
              <a:t>Mastertitelformat bearbeiten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7338" y="5149850"/>
            <a:ext cx="6478587" cy="1098550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DE" altLang="de-DE" noProof="0" smtClean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7102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672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75413" y="319088"/>
            <a:ext cx="2062162" cy="52339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7338" y="319088"/>
            <a:ext cx="6035675" cy="52339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988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338" y="319088"/>
            <a:ext cx="8250237" cy="9001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7338" y="1600200"/>
            <a:ext cx="4048125" cy="3952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7863" y="1600200"/>
            <a:ext cx="4049712" cy="3952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3670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ally Empt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5777508" y="6732587"/>
            <a:ext cx="3366492" cy="125414"/>
          </a:xfrm>
          <a:prstGeom prst="rect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marL="40638" marR="40638" defTabSz="910796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0" y="6732587"/>
            <a:ext cx="5784851" cy="125414"/>
          </a:xfrm>
          <a:prstGeom prst="rect">
            <a:avLst/>
          </a:prstGeom>
          <a:solidFill>
            <a:srgbClr val="A9A9A9"/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marL="40638" marR="40638" defTabSz="910796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xfrm>
            <a:off x="4412626" y="6474024"/>
            <a:ext cx="318749" cy="314458"/>
          </a:xfrm>
          <a:prstGeom prst="rect">
            <a:avLst/>
          </a:prstGeom>
        </p:spPr>
        <p:txBody>
          <a:bodyPr lIns="64291" tIns="32146" rIns="64291" bIns="32146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74247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396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021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7338" y="1600200"/>
            <a:ext cx="4048125" cy="3952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7863" y="1600200"/>
            <a:ext cx="4049712" cy="3952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2917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2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0166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1284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623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454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7338" y="319088"/>
            <a:ext cx="8250237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7338" y="1600200"/>
            <a:ext cx="8250237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Mastertextformat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</p:txBody>
      </p:sp>
      <p:sp>
        <p:nvSpPr>
          <p:cNvPr id="1028" name="Rectangle 9"/>
          <p:cNvSpPr>
            <a:spLocks noChangeArrowheads="1"/>
          </p:cNvSpPr>
          <p:nvPr userDrawn="1"/>
        </p:nvSpPr>
        <p:spPr bwMode="auto">
          <a:xfrm>
            <a:off x="5778500" y="6732588"/>
            <a:ext cx="3365500" cy="125412"/>
          </a:xfrm>
          <a:prstGeom prst="rect">
            <a:avLst/>
          </a:prstGeom>
          <a:solidFill>
            <a:srgbClr val="B3B3B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9" name="Rectangle 7"/>
          <p:cNvSpPr>
            <a:spLocks noChangeArrowheads="1"/>
          </p:cNvSpPr>
          <p:nvPr userDrawn="1"/>
        </p:nvSpPr>
        <p:spPr bwMode="auto">
          <a:xfrm>
            <a:off x="0" y="6732588"/>
            <a:ext cx="5784850" cy="125412"/>
          </a:xfrm>
          <a:prstGeom prst="rect">
            <a:avLst/>
          </a:prstGeom>
          <a:solidFill>
            <a:srgbClr val="9999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0" name="Line 8"/>
          <p:cNvSpPr>
            <a:spLocks noChangeShapeType="1"/>
          </p:cNvSpPr>
          <p:nvPr userDrawn="1"/>
        </p:nvSpPr>
        <p:spPr bwMode="auto">
          <a:xfrm>
            <a:off x="228600" y="6116638"/>
            <a:ext cx="8686800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1031" name="Picture 21" descr="rgb_a4_e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6248400"/>
            <a:ext cx="28670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3" descr="hg_logo_100_engl4c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88" y="6237288"/>
            <a:ext cx="963612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8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1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1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1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1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1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1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1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1" charset="0"/>
        </a:defRPr>
      </a:lvl9pPr>
    </p:titleStyle>
    <p:bodyStyle>
      <a:lvl1pPr algn="l" rtl="0" eaLnBrk="0" fontAlgn="base" hangingPunct="0">
        <a:lnSpc>
          <a:spcPts val="2000"/>
        </a:lnSpc>
        <a:spcBef>
          <a:spcPct val="50000"/>
        </a:spcBef>
        <a:spcAft>
          <a:spcPct val="0"/>
        </a:spcAft>
        <a:buClr>
          <a:srgbClr val="00589C"/>
        </a:buClr>
        <a:buFont typeface="Wingdings" pitchFamily="1" charset="2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5113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Times" pitchFamily="1" charset="0"/>
        <a:buChar char="•"/>
        <a:defRPr sz="1600">
          <a:solidFill>
            <a:schemeClr val="tx1"/>
          </a:solidFill>
          <a:latin typeface="+mn-lt"/>
        </a:defRPr>
      </a:lvl2pPr>
      <a:lvl3pPr marL="901700" indent="-277813" algn="l" rtl="0" eaLnBrk="0" fontAlgn="base" hangingPunct="0">
        <a:spcBef>
          <a:spcPct val="50000"/>
        </a:spcBef>
        <a:spcAft>
          <a:spcPct val="0"/>
        </a:spcAft>
        <a:buFont typeface="Times" pitchFamily="1" charset="0"/>
        <a:buChar char="•"/>
        <a:defRPr sz="1600">
          <a:solidFill>
            <a:schemeClr val="tx1"/>
          </a:solidFill>
          <a:latin typeface="+mn-lt"/>
        </a:defRPr>
      </a:lvl3pPr>
      <a:lvl4pPr marL="2365375" indent="-381000" algn="l" rtl="0" eaLnBrk="0" fontAlgn="base" hangingPunct="0">
        <a:spcBef>
          <a:spcPct val="20000"/>
        </a:spcBef>
        <a:spcAft>
          <a:spcPct val="0"/>
        </a:spcAft>
        <a:buFont typeface="Times" pitchFamily="1" charset="0"/>
        <a:defRPr sz="2000">
          <a:solidFill>
            <a:schemeClr val="tx1"/>
          </a:solidFill>
          <a:latin typeface="Arial" charset="0"/>
        </a:defRPr>
      </a:lvl4pPr>
      <a:lvl5pPr marL="2925763" indent="-381000" algn="l" rtl="0" eaLnBrk="0" fontAlgn="base" hangingPunct="0">
        <a:spcBef>
          <a:spcPct val="20000"/>
        </a:spcBef>
        <a:spcAft>
          <a:spcPct val="0"/>
        </a:spcAft>
        <a:buFont typeface="Times" pitchFamily="1" charset="0"/>
        <a:buChar char="•"/>
        <a:defRPr sz="2000">
          <a:solidFill>
            <a:schemeClr val="tx1"/>
          </a:solidFill>
          <a:latin typeface="Arial" charset="0"/>
        </a:defRPr>
      </a:lvl5pPr>
      <a:lvl6pPr marL="3382963" indent="-381000" algn="l" rtl="0" fontAlgn="base">
        <a:spcBef>
          <a:spcPct val="20000"/>
        </a:spcBef>
        <a:spcAft>
          <a:spcPct val="0"/>
        </a:spcAft>
        <a:buFont typeface="Times" pitchFamily="1" charset="0"/>
        <a:buChar char="•"/>
        <a:defRPr sz="2000">
          <a:solidFill>
            <a:schemeClr val="tx1"/>
          </a:solidFill>
          <a:latin typeface="Arial" charset="0"/>
        </a:defRPr>
      </a:lvl6pPr>
      <a:lvl7pPr marL="3840163" indent="-381000" algn="l" rtl="0" fontAlgn="base">
        <a:spcBef>
          <a:spcPct val="20000"/>
        </a:spcBef>
        <a:spcAft>
          <a:spcPct val="0"/>
        </a:spcAft>
        <a:buFont typeface="Times" pitchFamily="1" charset="0"/>
        <a:buChar char="•"/>
        <a:defRPr sz="2000">
          <a:solidFill>
            <a:schemeClr val="tx1"/>
          </a:solidFill>
          <a:latin typeface="Arial" charset="0"/>
        </a:defRPr>
      </a:lvl7pPr>
      <a:lvl8pPr marL="4297363" indent="-381000" algn="l" rtl="0" fontAlgn="base">
        <a:spcBef>
          <a:spcPct val="20000"/>
        </a:spcBef>
        <a:spcAft>
          <a:spcPct val="0"/>
        </a:spcAft>
        <a:buFont typeface="Times" pitchFamily="1" charset="0"/>
        <a:buChar char="•"/>
        <a:defRPr sz="2000">
          <a:solidFill>
            <a:schemeClr val="tx1"/>
          </a:solidFill>
          <a:latin typeface="Arial" charset="0"/>
        </a:defRPr>
      </a:lvl8pPr>
      <a:lvl9pPr marL="4754563" indent="-381000" algn="l" rtl="0" fontAlgn="base">
        <a:spcBef>
          <a:spcPct val="20000"/>
        </a:spcBef>
        <a:spcAft>
          <a:spcPct val="0"/>
        </a:spcAft>
        <a:buFont typeface="Times" pitchFamily="1" charset="0"/>
        <a:buChar char="•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womKfikWlxM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88925" y="3284984"/>
            <a:ext cx="8675563" cy="1238250"/>
          </a:xfrm>
        </p:spPr>
        <p:txBody>
          <a:bodyPr/>
          <a:lstStyle/>
          <a:p>
            <a:pPr eaLnBrk="1" hangingPunct="1"/>
            <a:r>
              <a:rPr lang="de-DE" altLang="de-DE" sz="3000" dirty="0" smtClean="0"/>
              <a:t>RNA-</a:t>
            </a:r>
            <a:r>
              <a:rPr lang="de-DE" altLang="de-DE" sz="3000" dirty="0" err="1" smtClean="0"/>
              <a:t>sequencing</a:t>
            </a:r>
            <a:r>
              <a:rPr lang="de-DE" altLang="de-DE" sz="3000" dirty="0" smtClean="0"/>
              <a:t>:</a:t>
            </a:r>
            <a:br>
              <a:rPr lang="de-DE" altLang="de-DE" sz="3000" dirty="0" smtClean="0"/>
            </a:br>
            <a:r>
              <a:rPr lang="de-DE" altLang="de-DE" sz="3000" dirty="0" err="1"/>
              <a:t>f</a:t>
            </a:r>
            <a:r>
              <a:rPr lang="de-DE" altLang="de-DE" sz="3000" dirty="0" err="1" smtClean="0"/>
              <a:t>rom</a:t>
            </a:r>
            <a:r>
              <a:rPr lang="de-DE" altLang="de-DE" sz="3000" dirty="0" smtClean="0"/>
              <a:t> </a:t>
            </a:r>
            <a:r>
              <a:rPr lang="de-DE" altLang="de-DE" sz="3000" dirty="0" err="1" smtClean="0"/>
              <a:t>reads</a:t>
            </a:r>
            <a:r>
              <a:rPr lang="de-DE" altLang="de-DE" sz="3000" dirty="0" smtClean="0"/>
              <a:t> </a:t>
            </a:r>
            <a:r>
              <a:rPr lang="de-DE" altLang="de-DE" sz="3000" dirty="0" err="1" smtClean="0"/>
              <a:t>to</a:t>
            </a:r>
            <a:r>
              <a:rPr lang="de-DE" altLang="de-DE" sz="3000" dirty="0" smtClean="0"/>
              <a:t> </a:t>
            </a:r>
            <a:r>
              <a:rPr lang="de-DE" altLang="de-DE" sz="3000" dirty="0" err="1" smtClean="0"/>
              <a:t>biological</a:t>
            </a:r>
            <a:r>
              <a:rPr lang="de-DE" altLang="de-DE" sz="3000" dirty="0" smtClean="0"/>
              <a:t> </a:t>
            </a:r>
            <a:r>
              <a:rPr lang="de-DE" altLang="de-DE" sz="3000" dirty="0" err="1" smtClean="0"/>
              <a:t>insight</a:t>
            </a:r>
            <a:endParaRPr lang="de-DE" altLang="de-DE" sz="3000" dirty="0" smtClean="0"/>
          </a:p>
        </p:txBody>
      </p:sp>
      <p:sp>
        <p:nvSpPr>
          <p:cNvPr id="307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288925" y="5148263"/>
            <a:ext cx="6613525" cy="10287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e-DE" altLang="de-DE" sz="1600" dirty="0" smtClean="0"/>
              <a:t>Dr. Lukas Simon</a:t>
            </a:r>
          </a:p>
          <a:p>
            <a:pPr eaLnBrk="1" hangingPunct="1">
              <a:lnSpc>
                <a:spcPct val="90000"/>
              </a:lnSpc>
            </a:pPr>
            <a:endParaRPr lang="de-DE" altLang="de-DE" sz="60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de-DE" altLang="de-DE" dirty="0" smtClean="0"/>
              <a:t>Helmholtz Zentrum München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de-DE" altLang="de-DE" dirty="0" smtClean="0"/>
              <a:t>Institute </a:t>
            </a:r>
            <a:r>
              <a:rPr lang="de-DE" altLang="de-DE" dirty="0" err="1" smtClean="0"/>
              <a:t>of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Computational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Biology</a:t>
            </a:r>
            <a:endParaRPr lang="de-DE" altLang="de-DE" dirty="0" smtClean="0"/>
          </a:p>
        </p:txBody>
      </p:sp>
      <p:sp>
        <p:nvSpPr>
          <p:cNvPr id="3076" name="Rectangle 1028"/>
          <p:cNvSpPr>
            <a:spLocks noChangeArrowheads="1"/>
          </p:cNvSpPr>
          <p:nvPr/>
        </p:nvSpPr>
        <p:spPr bwMode="auto">
          <a:xfrm>
            <a:off x="0" y="3171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lnSpc>
                <a:spcPts val="2000"/>
              </a:lnSpc>
              <a:spcBef>
                <a:spcPct val="50000"/>
              </a:spcBef>
              <a:buClr>
                <a:srgbClr val="00589C"/>
              </a:buClr>
              <a:buFont typeface="Wingdings" pitchFamily="1" charset="2"/>
              <a:defRPr sz="1600">
                <a:solidFill>
                  <a:schemeClr val="tx1"/>
                </a:solidFill>
                <a:latin typeface="Verdana" pitchFamily="1" charset="0"/>
              </a:defRPr>
            </a:lvl1pPr>
            <a:lvl2pPr marL="742950" indent="-285750" eaLnBrk="0" hangingPunct="0">
              <a:spcBef>
                <a:spcPct val="50000"/>
              </a:spcBef>
              <a:buClr>
                <a:schemeClr val="tx1"/>
              </a:buClr>
              <a:buFont typeface="Times" pitchFamily="1" charset="0"/>
              <a:buChar char="•"/>
              <a:defRPr sz="1600">
                <a:solidFill>
                  <a:schemeClr val="tx1"/>
                </a:solidFill>
                <a:latin typeface="Verdana" pitchFamily="1" charset="0"/>
              </a:defRPr>
            </a:lvl2pPr>
            <a:lvl3pPr marL="1143000" indent="-228600" eaLnBrk="0" hangingPunct="0">
              <a:spcBef>
                <a:spcPct val="50000"/>
              </a:spcBef>
              <a:buFont typeface="Times" pitchFamily="1" charset="0"/>
              <a:buChar char="•"/>
              <a:defRPr sz="1600">
                <a:solidFill>
                  <a:schemeClr val="tx1"/>
                </a:solidFill>
                <a:latin typeface="Verdana" pitchFamily="1" charset="0"/>
              </a:defRPr>
            </a:lvl3pPr>
            <a:lvl4pPr marL="1600200" indent="-228600" eaLnBrk="0" hangingPunct="0">
              <a:spcBef>
                <a:spcPct val="20000"/>
              </a:spcBef>
              <a:buFont typeface="Times" pitchFamily="1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de-DE" altLang="de-DE" sz="1800">
              <a:latin typeface="Arial" charset="0"/>
            </a:endParaRPr>
          </a:p>
        </p:txBody>
      </p:sp>
      <p:sp>
        <p:nvSpPr>
          <p:cNvPr id="3077" name="Rectangle 1029"/>
          <p:cNvSpPr>
            <a:spLocks noChangeArrowheads="1"/>
          </p:cNvSpPr>
          <p:nvPr/>
        </p:nvSpPr>
        <p:spPr bwMode="auto">
          <a:xfrm>
            <a:off x="312738" y="6342063"/>
            <a:ext cx="359886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lnSpc>
                <a:spcPts val="2000"/>
              </a:lnSpc>
              <a:spcBef>
                <a:spcPct val="50000"/>
              </a:spcBef>
              <a:buClr>
                <a:srgbClr val="00589C"/>
              </a:buClr>
              <a:buFont typeface="Wingdings" pitchFamily="1" charset="2"/>
              <a:defRPr sz="1600">
                <a:solidFill>
                  <a:schemeClr val="tx1"/>
                </a:solidFill>
                <a:latin typeface="Verdana" pitchFamily="1" charset="0"/>
              </a:defRPr>
            </a:lvl1pPr>
            <a:lvl2pPr marL="742950" indent="-285750" eaLnBrk="0" hangingPunct="0">
              <a:spcBef>
                <a:spcPct val="50000"/>
              </a:spcBef>
              <a:buClr>
                <a:schemeClr val="tx1"/>
              </a:buClr>
              <a:buFont typeface="Times" pitchFamily="1" charset="0"/>
              <a:buChar char="•"/>
              <a:defRPr sz="1600">
                <a:solidFill>
                  <a:schemeClr val="tx1"/>
                </a:solidFill>
                <a:latin typeface="Verdana" pitchFamily="1" charset="0"/>
              </a:defRPr>
            </a:lvl2pPr>
            <a:lvl3pPr marL="1143000" indent="-228600" eaLnBrk="0" hangingPunct="0">
              <a:spcBef>
                <a:spcPct val="50000"/>
              </a:spcBef>
              <a:buFont typeface="Times" pitchFamily="1" charset="0"/>
              <a:buChar char="•"/>
              <a:defRPr sz="1600">
                <a:solidFill>
                  <a:schemeClr val="tx1"/>
                </a:solidFill>
                <a:latin typeface="Verdana" pitchFamily="1" charset="0"/>
              </a:defRPr>
            </a:lvl3pPr>
            <a:lvl4pPr marL="1600200" indent="-228600" eaLnBrk="0" hangingPunct="0">
              <a:spcBef>
                <a:spcPct val="20000"/>
              </a:spcBef>
              <a:buFont typeface="Times" pitchFamily="1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de-DE" altLang="de-DE" sz="1100" dirty="0" err="1" smtClean="0"/>
              <a:t>Computational</a:t>
            </a:r>
            <a:r>
              <a:rPr lang="de-DE" altLang="de-DE" sz="1100" dirty="0" smtClean="0"/>
              <a:t> </a:t>
            </a:r>
            <a:r>
              <a:rPr lang="de-DE" altLang="de-DE" sz="1100" dirty="0" err="1" smtClean="0"/>
              <a:t>Modelling</a:t>
            </a:r>
            <a:r>
              <a:rPr lang="de-DE" altLang="de-DE" sz="1100" dirty="0" smtClean="0"/>
              <a:t> </a:t>
            </a:r>
            <a:r>
              <a:rPr lang="de-DE" altLang="de-DE" sz="1100" dirty="0" err="1" smtClean="0"/>
              <a:t>Week</a:t>
            </a:r>
            <a:r>
              <a:rPr lang="de-DE" altLang="de-DE" sz="1100" dirty="0" smtClean="0"/>
              <a:t> Oslo 2017</a:t>
            </a:r>
            <a:endParaRPr lang="de-DE" altLang="de-DE" sz="1100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157192"/>
            <a:ext cx="1224136" cy="318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There exists A LOT of RNA-seq data</a:t>
            </a:r>
            <a:endParaRPr lang="de-DE" altLang="de-DE" smtClean="0"/>
          </a:p>
        </p:txBody>
      </p:sp>
      <p:pic>
        <p:nvPicPr>
          <p:cNvPr id="1229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1844675"/>
            <a:ext cx="8529638" cy="370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929438" y="4206875"/>
            <a:ext cx="490537" cy="2016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29438" y="4708525"/>
            <a:ext cx="490537" cy="2000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29438" y="5192713"/>
            <a:ext cx="490537" cy="2016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3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Next generation sequencing</a:t>
            </a:r>
          </a:p>
        </p:txBody>
      </p:sp>
      <p:pic>
        <p:nvPicPr>
          <p:cNvPr id="1331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90688"/>
            <a:ext cx="4583113" cy="42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067300" y="2270125"/>
            <a:ext cx="2352675" cy="18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331075" y="1985963"/>
            <a:ext cx="566738" cy="75723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29438" y="3638550"/>
            <a:ext cx="490537" cy="2016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331075" y="3367088"/>
            <a:ext cx="566738" cy="75723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331075" y="3935413"/>
            <a:ext cx="566738" cy="7556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331075" y="4408488"/>
            <a:ext cx="566738" cy="7556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331075" y="4881563"/>
            <a:ext cx="566738" cy="7556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929438" y="5665788"/>
            <a:ext cx="490537" cy="2016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31075" y="5354638"/>
            <a:ext cx="566738" cy="7556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44500" y="1277938"/>
            <a:ext cx="838676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>
                <a:latin typeface="+mn-lt"/>
              </a:rPr>
              <a:t>Key: Massively parallel sequencing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Illumina sequencing workflow</a:t>
            </a:r>
            <a:endParaRPr lang="de-DE" altLang="de-DE" smtClean="0"/>
          </a:p>
        </p:txBody>
      </p:sp>
      <p:pic>
        <p:nvPicPr>
          <p:cNvPr id="3" name="womKfikWlxM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6000" y="2143125"/>
            <a:ext cx="4572000" cy="2571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Raw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r>
              <a:rPr lang="de-DE" dirty="0" smtClean="0"/>
              <a:t> </a:t>
            </a:r>
            <a:r>
              <a:rPr lang="de-DE" dirty="0" err="1" smtClean="0"/>
              <a:t>format</a:t>
            </a:r>
            <a:r>
              <a:rPr lang="de-DE" dirty="0" smtClean="0"/>
              <a:t> (FASTQ)</a:t>
            </a:r>
            <a:endParaRPr lang="de-DE" dirty="0"/>
          </a:p>
        </p:txBody>
      </p:sp>
      <p:sp>
        <p:nvSpPr>
          <p:cNvPr id="4" name="AutoShape 2" descr="Image result for fastq file format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87" y="2276872"/>
            <a:ext cx="8371426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66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DNA-seq</a:t>
            </a:r>
            <a:endParaRPr lang="de-DE" altLang="de-DE" smtClean="0"/>
          </a:p>
        </p:txBody>
      </p:sp>
      <p:pic>
        <p:nvPicPr>
          <p:cNvPr id="15363" name="Picture 2" descr="http://www.ufuktarhan.com/resimler/DNA-GENETIK-GENLER-UFUK-TARHAN-M-GEN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981075"/>
            <a:ext cx="7038975" cy="500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DNA-</a:t>
            </a:r>
            <a:r>
              <a:rPr lang="de-DE" dirty="0" err="1" smtClean="0"/>
              <a:t>seq</a:t>
            </a:r>
            <a:endParaRPr lang="de-DE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908050"/>
            <a:ext cx="6940550" cy="5140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03350" y="1125538"/>
            <a:ext cx="4897438" cy="630237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5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Alignment of fragments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5788" y="1622425"/>
            <a:ext cx="5740400" cy="160338"/>
          </a:xfrm>
          <a:prstGeom prst="rect">
            <a:avLst/>
          </a:prstGeom>
          <a:solidFill>
            <a:srgbClr val="9C9C9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 rot="2703171">
            <a:off x="3246438" y="3290888"/>
            <a:ext cx="885825" cy="1619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19495484">
            <a:off x="4014788" y="3125788"/>
            <a:ext cx="663575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 rot="2453414">
            <a:off x="4811713" y="3159125"/>
            <a:ext cx="663575" cy="160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 rot="19377855">
            <a:off x="3883025" y="3822700"/>
            <a:ext cx="665163" cy="160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 rot="2924075">
            <a:off x="4451350" y="3567113"/>
            <a:ext cx="885825" cy="1619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 rot="15694565">
            <a:off x="5241925" y="3675063"/>
            <a:ext cx="885825" cy="146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25838" y="1196975"/>
            <a:ext cx="28098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+mn-lt"/>
              </a:rPr>
              <a:t>Large DNA molecule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92700" y="5114925"/>
            <a:ext cx="665163" cy="160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27538" y="5114925"/>
            <a:ext cx="665162" cy="1603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 rot="10800000">
            <a:off x="2416175" y="5114925"/>
            <a:ext cx="663575" cy="160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44913" y="5116513"/>
            <a:ext cx="665162" cy="160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079750" y="5116513"/>
            <a:ext cx="665163" cy="1603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4584700" y="2108200"/>
            <a:ext cx="261938" cy="52387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4584700" y="4333875"/>
            <a:ext cx="261938" cy="52228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419475" y="5562600"/>
            <a:ext cx="261143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+mn-lt"/>
              </a:rPr>
              <a:t>Reference genome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92688" y="2179638"/>
            <a:ext cx="209708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+mn-lt"/>
              </a:rPr>
              <a:t>Fragmentation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32388" y="4394200"/>
            <a:ext cx="1516062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+mn-lt"/>
              </a:rPr>
              <a:t>Alignment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757863" y="5114925"/>
            <a:ext cx="663575" cy="1603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258888" y="5402263"/>
            <a:ext cx="7273925" cy="16033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806354" y="4954587"/>
            <a:ext cx="665163" cy="160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92480" y="4952165"/>
            <a:ext cx="885825" cy="1619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DNA-seq: Whole genome vs exome sequencing</a:t>
            </a:r>
          </a:p>
        </p:txBody>
      </p:sp>
      <p:pic>
        <p:nvPicPr>
          <p:cNvPr id="1741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33513"/>
            <a:ext cx="5478462" cy="451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81425" y="2492375"/>
            <a:ext cx="4951413" cy="2862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>
                <a:latin typeface="+mn-lt"/>
              </a:rPr>
              <a:t>Thought experiment:</a:t>
            </a:r>
          </a:p>
          <a:p>
            <a:pPr algn="r">
              <a:defRPr/>
            </a:pPr>
            <a:endParaRPr lang="en-US" dirty="0">
              <a:latin typeface="+mn-lt"/>
            </a:endParaRPr>
          </a:p>
          <a:p>
            <a:pPr algn="r">
              <a:defRPr/>
            </a:pPr>
            <a:r>
              <a:rPr lang="en-US" dirty="0">
                <a:latin typeface="+mn-lt"/>
              </a:rPr>
              <a:t>Length (</a:t>
            </a:r>
            <a:r>
              <a:rPr lang="en-US" dirty="0" err="1">
                <a:latin typeface="+mn-lt"/>
              </a:rPr>
              <a:t>wg</a:t>
            </a:r>
            <a:r>
              <a:rPr lang="en-US" dirty="0">
                <a:latin typeface="+mn-lt"/>
              </a:rPr>
              <a:t>)=3e9 bases</a:t>
            </a:r>
          </a:p>
          <a:p>
            <a:pPr algn="r">
              <a:defRPr/>
            </a:pPr>
            <a:r>
              <a:rPr lang="en-US" dirty="0">
                <a:latin typeface="+mn-lt"/>
              </a:rPr>
              <a:t>Length (f)=100</a:t>
            </a:r>
          </a:p>
          <a:p>
            <a:pPr algn="r">
              <a:defRPr/>
            </a:pPr>
            <a:endParaRPr lang="en-US" dirty="0">
              <a:latin typeface="+mn-lt"/>
            </a:endParaRPr>
          </a:p>
          <a:p>
            <a:pPr algn="r">
              <a:defRPr/>
            </a:pPr>
            <a:r>
              <a:rPr lang="en-US" b="1" dirty="0">
                <a:latin typeface="+mn-lt"/>
              </a:rPr>
              <a:t>How many reads should I sequence?</a:t>
            </a:r>
          </a:p>
          <a:p>
            <a:pPr algn="r">
              <a:defRPr/>
            </a:pPr>
            <a:endParaRPr lang="en-US" dirty="0">
              <a:latin typeface="+mn-lt"/>
            </a:endParaRPr>
          </a:p>
          <a:p>
            <a:pPr algn="r">
              <a:defRPr/>
            </a:pPr>
            <a:endParaRPr lang="en-US" dirty="0">
              <a:latin typeface="+mn-lt"/>
            </a:endParaRPr>
          </a:p>
          <a:p>
            <a:pPr algn="r">
              <a:defRPr/>
            </a:pPr>
            <a:endParaRPr lang="en-US" dirty="0">
              <a:latin typeface="+mn-lt"/>
            </a:endParaRPr>
          </a:p>
          <a:p>
            <a:pPr algn="r">
              <a:defRPr/>
            </a:pP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DNA-seq: Whole genome vs exome sequencing</a:t>
            </a:r>
          </a:p>
        </p:txBody>
      </p:sp>
      <p:pic>
        <p:nvPicPr>
          <p:cNvPr id="1843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2"/>
          <a:stretch>
            <a:fillRect/>
          </a:stretch>
        </p:blipFill>
        <p:spPr bwMode="auto">
          <a:xfrm>
            <a:off x="1712913" y="1052513"/>
            <a:ext cx="5688012" cy="48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Identification of genetic variation (SNPs)</a:t>
            </a:r>
          </a:p>
        </p:txBody>
      </p:sp>
      <p:pic>
        <p:nvPicPr>
          <p:cNvPr id="1945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268413"/>
            <a:ext cx="7200900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Outline</a:t>
            </a:r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>
            <a:off x="1331640" y="1656953"/>
            <a:ext cx="64087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2400" dirty="0" err="1" smtClean="0"/>
              <a:t>Introduction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next</a:t>
            </a:r>
            <a:r>
              <a:rPr lang="de-DE" sz="2400" dirty="0" smtClean="0"/>
              <a:t> </a:t>
            </a:r>
            <a:r>
              <a:rPr lang="de-DE" sz="2400" dirty="0" err="1" smtClean="0"/>
              <a:t>generation</a:t>
            </a:r>
            <a:r>
              <a:rPr lang="de-DE" sz="2400" dirty="0" smtClean="0"/>
              <a:t> </a:t>
            </a:r>
            <a:r>
              <a:rPr lang="de-DE" sz="2400" dirty="0" err="1" smtClean="0"/>
              <a:t>sequencing</a:t>
            </a:r>
            <a:endParaRPr lang="de-DE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de-DE" sz="2400" dirty="0" smtClean="0"/>
              <a:t>DNA-</a:t>
            </a:r>
            <a:r>
              <a:rPr lang="de-DE" sz="2400" dirty="0" err="1" smtClean="0"/>
              <a:t>seq</a:t>
            </a:r>
            <a:endParaRPr lang="de-DE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de-DE" sz="2400" dirty="0" smtClean="0"/>
              <a:t>RNA-</a:t>
            </a:r>
            <a:r>
              <a:rPr lang="de-DE" sz="2400" dirty="0" err="1" smtClean="0"/>
              <a:t>seq</a:t>
            </a:r>
            <a:endParaRPr lang="de-DE" sz="2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de-DE" sz="2400" dirty="0" smtClean="0"/>
              <a:t>Workflow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sz="2400" dirty="0" smtClean="0"/>
              <a:t>Quality </a:t>
            </a:r>
            <a:r>
              <a:rPr lang="de-DE" sz="2400" dirty="0" err="1" smtClean="0"/>
              <a:t>control</a:t>
            </a:r>
            <a:endParaRPr lang="de-DE" sz="2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de-DE" sz="2400" dirty="0" err="1" smtClean="0"/>
              <a:t>Normalization</a:t>
            </a:r>
            <a:endParaRPr lang="de-DE" sz="2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de-DE" sz="2400" dirty="0" smtClean="0"/>
              <a:t>Statistical </a:t>
            </a:r>
            <a:r>
              <a:rPr lang="de-DE" sz="2400" dirty="0" err="1" smtClean="0"/>
              <a:t>modeling</a:t>
            </a:r>
            <a:endParaRPr lang="de-DE" sz="2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de-DE" sz="2400" dirty="0" smtClean="0"/>
              <a:t>Alternative </a:t>
            </a:r>
            <a:r>
              <a:rPr lang="de-DE" sz="2400" dirty="0" err="1" smtClean="0"/>
              <a:t>splicing</a:t>
            </a:r>
            <a:endParaRPr lang="de-DE" sz="2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de-DE" sz="2400" dirty="0" smtClean="0"/>
              <a:t>Allele-</a:t>
            </a:r>
            <a:r>
              <a:rPr lang="de-DE" sz="2400" dirty="0" err="1" smtClean="0"/>
              <a:t>specific</a:t>
            </a:r>
            <a:r>
              <a:rPr lang="de-DE" sz="2400" dirty="0" smtClean="0"/>
              <a:t> </a:t>
            </a:r>
            <a:r>
              <a:rPr lang="de-DE" sz="2400" dirty="0" err="1" smtClean="0"/>
              <a:t>expression</a:t>
            </a:r>
            <a:endParaRPr lang="de-DE" sz="2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de-DE" sz="2400" dirty="0" smtClean="0"/>
              <a:t>Single-</a:t>
            </a:r>
            <a:r>
              <a:rPr lang="de-DE" sz="2400" dirty="0" err="1" smtClean="0"/>
              <a:t>cell</a:t>
            </a:r>
            <a:r>
              <a:rPr lang="de-DE" sz="2400" dirty="0" smtClean="0"/>
              <a:t> RNA-</a:t>
            </a:r>
            <a:r>
              <a:rPr lang="de-DE" sz="2400" dirty="0" err="1" smtClean="0"/>
              <a:t>seq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93526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Identification of structural variation</a:t>
            </a:r>
          </a:p>
        </p:txBody>
      </p:sp>
      <p:pic>
        <p:nvPicPr>
          <p:cNvPr id="2048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2"/>
          <a:stretch>
            <a:fillRect/>
          </a:stretch>
        </p:blipFill>
        <p:spPr bwMode="auto">
          <a:xfrm>
            <a:off x="1763713" y="1628775"/>
            <a:ext cx="5780087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RNA-</a:t>
            </a:r>
            <a:r>
              <a:rPr lang="de-DE" dirty="0" err="1" smtClean="0"/>
              <a:t>seq</a:t>
            </a:r>
            <a:endParaRPr lang="de-DE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908050"/>
            <a:ext cx="6940550" cy="5140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03350" y="2726755"/>
            <a:ext cx="4897438" cy="630237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3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RNA-sequencing</a:t>
            </a:r>
            <a:endParaRPr lang="de-DE" altLang="de-DE" smtClean="0"/>
          </a:p>
        </p:txBody>
      </p:sp>
      <p:pic>
        <p:nvPicPr>
          <p:cNvPr id="21507" name="Picture 2" descr="http://groundedparents.com/files/2014/10/Eukaryotic_Transcrip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1052513"/>
            <a:ext cx="4948238" cy="494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649538" y="4508500"/>
            <a:ext cx="3671887" cy="5048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RNA-seq is the most popular *-seq</a:t>
            </a:r>
            <a:endParaRPr lang="de-DE" altLang="de-DE" smtClean="0"/>
          </a:p>
        </p:txBody>
      </p:sp>
      <p:pic>
        <p:nvPicPr>
          <p:cNvPr id="22531" name="Picture 2" descr="https://pbs.twimg.com/media/CeGa4tkUEAA1nXS.jpg: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628775"/>
            <a:ext cx="8035925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RNA-seq workflow</a:t>
            </a:r>
            <a:endParaRPr lang="de-DE" altLang="de-DE" smtClean="0"/>
          </a:p>
        </p:txBody>
      </p:sp>
      <p:sp>
        <p:nvSpPr>
          <p:cNvPr id="3" name="Rectangle 2"/>
          <p:cNvSpPr/>
          <p:nvPr/>
        </p:nvSpPr>
        <p:spPr>
          <a:xfrm>
            <a:off x="1393825" y="1941513"/>
            <a:ext cx="6491288" cy="1841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 rot="2703171">
            <a:off x="2685256" y="3505994"/>
            <a:ext cx="885825" cy="1603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 rot="19495484">
            <a:off x="3516313" y="3300413"/>
            <a:ext cx="885825" cy="1603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453414">
            <a:off x="4757738" y="3479800"/>
            <a:ext cx="885825" cy="1603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 rot="19377855">
            <a:off x="3511550" y="3830638"/>
            <a:ext cx="887413" cy="1587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 rot="2924075">
            <a:off x="4407694" y="3769519"/>
            <a:ext cx="885825" cy="1603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 rot="15694565">
            <a:off x="5411787" y="3481388"/>
            <a:ext cx="887413" cy="1603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456113" y="2428875"/>
            <a:ext cx="347662" cy="52228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448175" y="4286250"/>
            <a:ext cx="347663" cy="52387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88" name="TextBox 12"/>
          <p:cNvSpPr txBox="1">
            <a:spLocks noChangeArrowheads="1"/>
          </p:cNvSpPr>
          <p:nvPr/>
        </p:nvSpPr>
        <p:spPr bwMode="auto">
          <a:xfrm>
            <a:off x="4865688" y="2506663"/>
            <a:ext cx="15859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000"/>
              </a:lnSpc>
              <a:spcBef>
                <a:spcPct val="50000"/>
              </a:spcBef>
              <a:buClr>
                <a:srgbClr val="00589C"/>
              </a:buClr>
              <a:buFont typeface="Wingdings" pitchFamily="1" charset="2"/>
              <a:defRPr sz="1600">
                <a:solidFill>
                  <a:schemeClr val="tx1"/>
                </a:solidFill>
                <a:latin typeface="Verdana" pitchFamily="1" charset="0"/>
              </a:defRPr>
            </a:lvl1pPr>
            <a:lvl2pPr marL="742950" indent="-285750" eaLnBrk="0" hangingPunct="0">
              <a:spcBef>
                <a:spcPct val="50000"/>
              </a:spcBef>
              <a:buClr>
                <a:schemeClr val="tx1"/>
              </a:buClr>
              <a:buFont typeface="Times" pitchFamily="1" charset="0"/>
              <a:buChar char="•"/>
              <a:defRPr sz="1600">
                <a:solidFill>
                  <a:schemeClr val="tx1"/>
                </a:solidFill>
                <a:latin typeface="Verdana" pitchFamily="1" charset="0"/>
              </a:defRPr>
            </a:lvl2pPr>
            <a:lvl3pPr marL="1143000" indent="-228600" eaLnBrk="0" hangingPunct="0">
              <a:spcBef>
                <a:spcPct val="50000"/>
              </a:spcBef>
              <a:buFont typeface="Times" pitchFamily="1" charset="0"/>
              <a:buChar char="•"/>
              <a:defRPr sz="1600">
                <a:solidFill>
                  <a:schemeClr val="tx1"/>
                </a:solidFill>
                <a:latin typeface="Verdana" pitchFamily="1" charset="0"/>
              </a:defRPr>
            </a:lvl3pPr>
            <a:lvl4pPr marL="1600200" indent="-228600" eaLnBrk="0" hangingPunct="0">
              <a:spcBef>
                <a:spcPct val="20000"/>
              </a:spcBef>
              <a:buFont typeface="Times" pitchFamily="1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de-DE" sz="1800" b="1">
                <a:latin typeface="Arial" charset="0"/>
              </a:rPr>
              <a:t>Fragmentation</a:t>
            </a:r>
          </a:p>
        </p:txBody>
      </p:sp>
      <p:sp>
        <p:nvSpPr>
          <p:cNvPr id="24589" name="TextBox 13"/>
          <p:cNvSpPr txBox="1">
            <a:spLocks noChangeArrowheads="1"/>
          </p:cNvSpPr>
          <p:nvPr/>
        </p:nvSpPr>
        <p:spPr bwMode="auto">
          <a:xfrm>
            <a:off x="4865688" y="4348163"/>
            <a:ext cx="11731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000"/>
              </a:lnSpc>
              <a:spcBef>
                <a:spcPct val="50000"/>
              </a:spcBef>
              <a:buClr>
                <a:srgbClr val="00589C"/>
              </a:buClr>
              <a:buFont typeface="Wingdings" pitchFamily="1" charset="2"/>
              <a:defRPr sz="1600">
                <a:solidFill>
                  <a:schemeClr val="tx1"/>
                </a:solidFill>
                <a:latin typeface="Verdana" pitchFamily="1" charset="0"/>
              </a:defRPr>
            </a:lvl1pPr>
            <a:lvl2pPr marL="742950" indent="-285750" eaLnBrk="0" hangingPunct="0">
              <a:spcBef>
                <a:spcPct val="50000"/>
              </a:spcBef>
              <a:buClr>
                <a:schemeClr val="tx1"/>
              </a:buClr>
              <a:buFont typeface="Times" pitchFamily="1" charset="0"/>
              <a:buChar char="•"/>
              <a:defRPr sz="1600">
                <a:solidFill>
                  <a:schemeClr val="tx1"/>
                </a:solidFill>
                <a:latin typeface="Verdana" pitchFamily="1" charset="0"/>
              </a:defRPr>
            </a:lvl2pPr>
            <a:lvl3pPr marL="1143000" indent="-228600" eaLnBrk="0" hangingPunct="0">
              <a:spcBef>
                <a:spcPct val="50000"/>
              </a:spcBef>
              <a:buFont typeface="Times" pitchFamily="1" charset="0"/>
              <a:buChar char="•"/>
              <a:defRPr sz="1600">
                <a:solidFill>
                  <a:schemeClr val="tx1"/>
                </a:solidFill>
                <a:latin typeface="Verdana" pitchFamily="1" charset="0"/>
              </a:defRPr>
            </a:lvl3pPr>
            <a:lvl4pPr marL="1600200" indent="-228600" eaLnBrk="0" hangingPunct="0">
              <a:spcBef>
                <a:spcPct val="20000"/>
              </a:spcBef>
              <a:buFont typeface="Times" pitchFamily="1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de-DE" sz="1800" b="1">
                <a:latin typeface="Arial" charset="0"/>
              </a:rPr>
              <a:t>Alignment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93825" y="5575300"/>
            <a:ext cx="2052638" cy="2079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46463" y="5576888"/>
            <a:ext cx="1331912" cy="2063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92" name="TextBox 19"/>
          <p:cNvSpPr txBox="1">
            <a:spLocks noChangeArrowheads="1"/>
          </p:cNvSpPr>
          <p:nvPr/>
        </p:nvSpPr>
        <p:spPr bwMode="auto">
          <a:xfrm>
            <a:off x="1058863" y="1836738"/>
            <a:ext cx="5349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000"/>
              </a:lnSpc>
              <a:spcBef>
                <a:spcPct val="50000"/>
              </a:spcBef>
              <a:buClr>
                <a:srgbClr val="00589C"/>
              </a:buClr>
              <a:buFont typeface="Wingdings" pitchFamily="1" charset="2"/>
              <a:defRPr sz="1600">
                <a:solidFill>
                  <a:schemeClr val="tx1"/>
                </a:solidFill>
                <a:latin typeface="Verdana" pitchFamily="1" charset="0"/>
              </a:defRPr>
            </a:lvl1pPr>
            <a:lvl2pPr marL="742950" indent="-285750" eaLnBrk="0" hangingPunct="0">
              <a:spcBef>
                <a:spcPct val="50000"/>
              </a:spcBef>
              <a:buClr>
                <a:schemeClr val="tx1"/>
              </a:buClr>
              <a:buFont typeface="Times" pitchFamily="1" charset="0"/>
              <a:buChar char="•"/>
              <a:defRPr sz="1600">
                <a:solidFill>
                  <a:schemeClr val="tx1"/>
                </a:solidFill>
                <a:latin typeface="Verdana" pitchFamily="1" charset="0"/>
              </a:defRPr>
            </a:lvl2pPr>
            <a:lvl3pPr marL="1143000" indent="-228600" eaLnBrk="0" hangingPunct="0">
              <a:spcBef>
                <a:spcPct val="50000"/>
              </a:spcBef>
              <a:buFont typeface="Times" pitchFamily="1" charset="0"/>
              <a:buChar char="•"/>
              <a:defRPr sz="1600">
                <a:solidFill>
                  <a:schemeClr val="tx1"/>
                </a:solidFill>
                <a:latin typeface="Verdana" pitchFamily="1" charset="0"/>
              </a:defRPr>
            </a:lvl3pPr>
            <a:lvl4pPr marL="1600200" indent="-228600" eaLnBrk="0" hangingPunct="0">
              <a:spcBef>
                <a:spcPct val="20000"/>
              </a:spcBef>
              <a:buFont typeface="Times" pitchFamily="1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de-DE" sz="1800" b="1">
                <a:latin typeface="Arial" charset="0"/>
              </a:rPr>
              <a:t>5’</a:t>
            </a:r>
          </a:p>
        </p:txBody>
      </p:sp>
      <p:sp>
        <p:nvSpPr>
          <p:cNvPr id="24593" name="TextBox 20"/>
          <p:cNvSpPr txBox="1">
            <a:spLocks noChangeArrowheads="1"/>
          </p:cNvSpPr>
          <p:nvPr/>
        </p:nvSpPr>
        <p:spPr bwMode="auto">
          <a:xfrm>
            <a:off x="7929563" y="1836738"/>
            <a:ext cx="1077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000"/>
              </a:lnSpc>
              <a:spcBef>
                <a:spcPct val="50000"/>
              </a:spcBef>
              <a:buClr>
                <a:srgbClr val="00589C"/>
              </a:buClr>
              <a:buFont typeface="Wingdings" pitchFamily="1" charset="2"/>
              <a:defRPr sz="1600">
                <a:solidFill>
                  <a:schemeClr val="tx1"/>
                </a:solidFill>
                <a:latin typeface="Verdana" pitchFamily="1" charset="0"/>
              </a:defRPr>
            </a:lvl1pPr>
            <a:lvl2pPr marL="742950" indent="-285750" eaLnBrk="0" hangingPunct="0">
              <a:spcBef>
                <a:spcPct val="50000"/>
              </a:spcBef>
              <a:buClr>
                <a:schemeClr val="tx1"/>
              </a:buClr>
              <a:buFont typeface="Times" pitchFamily="1" charset="0"/>
              <a:buChar char="•"/>
              <a:defRPr sz="1600">
                <a:solidFill>
                  <a:schemeClr val="tx1"/>
                </a:solidFill>
                <a:latin typeface="Verdana" pitchFamily="1" charset="0"/>
              </a:defRPr>
            </a:lvl2pPr>
            <a:lvl3pPr marL="1143000" indent="-228600" eaLnBrk="0" hangingPunct="0">
              <a:spcBef>
                <a:spcPct val="50000"/>
              </a:spcBef>
              <a:buFont typeface="Times" pitchFamily="1" charset="0"/>
              <a:buChar char="•"/>
              <a:defRPr sz="1600">
                <a:solidFill>
                  <a:schemeClr val="tx1"/>
                </a:solidFill>
                <a:latin typeface="Verdana" pitchFamily="1" charset="0"/>
              </a:defRPr>
            </a:lvl3pPr>
            <a:lvl4pPr marL="1600200" indent="-228600" eaLnBrk="0" hangingPunct="0">
              <a:spcBef>
                <a:spcPct val="20000"/>
              </a:spcBef>
              <a:buFont typeface="Times" pitchFamily="1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de-DE" sz="1800" b="1">
                <a:latin typeface="Arial" charset="0"/>
              </a:rPr>
              <a:t>AAAA   3’</a:t>
            </a:r>
          </a:p>
        </p:txBody>
      </p:sp>
      <p:sp>
        <p:nvSpPr>
          <p:cNvPr id="24594" name="TextBox 21"/>
          <p:cNvSpPr txBox="1">
            <a:spLocks noChangeArrowheads="1"/>
          </p:cNvSpPr>
          <p:nvPr/>
        </p:nvSpPr>
        <p:spPr bwMode="auto">
          <a:xfrm>
            <a:off x="212725" y="1836738"/>
            <a:ext cx="793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000"/>
              </a:lnSpc>
              <a:spcBef>
                <a:spcPct val="50000"/>
              </a:spcBef>
              <a:buClr>
                <a:srgbClr val="00589C"/>
              </a:buClr>
              <a:buFont typeface="Wingdings" pitchFamily="1" charset="2"/>
              <a:defRPr sz="1600">
                <a:solidFill>
                  <a:schemeClr val="tx1"/>
                </a:solidFill>
                <a:latin typeface="Verdana" pitchFamily="1" charset="0"/>
              </a:defRPr>
            </a:lvl1pPr>
            <a:lvl2pPr marL="742950" indent="-285750" eaLnBrk="0" hangingPunct="0">
              <a:spcBef>
                <a:spcPct val="50000"/>
              </a:spcBef>
              <a:buClr>
                <a:schemeClr val="tx1"/>
              </a:buClr>
              <a:buFont typeface="Times" pitchFamily="1" charset="0"/>
              <a:buChar char="•"/>
              <a:defRPr sz="1600">
                <a:solidFill>
                  <a:schemeClr val="tx1"/>
                </a:solidFill>
                <a:latin typeface="Verdana" pitchFamily="1" charset="0"/>
              </a:defRPr>
            </a:lvl2pPr>
            <a:lvl3pPr marL="1143000" indent="-228600" eaLnBrk="0" hangingPunct="0">
              <a:spcBef>
                <a:spcPct val="50000"/>
              </a:spcBef>
              <a:buFont typeface="Times" pitchFamily="1" charset="0"/>
              <a:buChar char="•"/>
              <a:defRPr sz="1600">
                <a:solidFill>
                  <a:schemeClr val="tx1"/>
                </a:solidFill>
                <a:latin typeface="Verdana" pitchFamily="1" charset="0"/>
              </a:defRPr>
            </a:lvl3pPr>
            <a:lvl4pPr marL="1600200" indent="-228600" eaLnBrk="0" hangingPunct="0">
              <a:spcBef>
                <a:spcPct val="20000"/>
              </a:spcBef>
              <a:buFont typeface="Times" pitchFamily="1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de-DE" sz="1800" b="1">
                <a:latin typeface="Arial" charset="0"/>
              </a:rPr>
              <a:t>mRNA</a:t>
            </a:r>
          </a:p>
        </p:txBody>
      </p:sp>
      <p:sp>
        <p:nvSpPr>
          <p:cNvPr id="24595" name="TextBox 22"/>
          <p:cNvSpPr txBox="1">
            <a:spLocks noChangeArrowheads="1"/>
          </p:cNvSpPr>
          <p:nvPr/>
        </p:nvSpPr>
        <p:spPr bwMode="auto">
          <a:xfrm>
            <a:off x="26988" y="5321300"/>
            <a:ext cx="13668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000"/>
              </a:lnSpc>
              <a:spcBef>
                <a:spcPct val="50000"/>
              </a:spcBef>
              <a:buClr>
                <a:srgbClr val="00589C"/>
              </a:buClr>
              <a:buFont typeface="Wingdings" pitchFamily="1" charset="2"/>
              <a:defRPr sz="1600">
                <a:solidFill>
                  <a:schemeClr val="tx1"/>
                </a:solidFill>
                <a:latin typeface="Verdana" pitchFamily="1" charset="0"/>
              </a:defRPr>
            </a:lvl1pPr>
            <a:lvl2pPr marL="742950" indent="-285750" eaLnBrk="0" hangingPunct="0">
              <a:spcBef>
                <a:spcPct val="50000"/>
              </a:spcBef>
              <a:buClr>
                <a:schemeClr val="tx1"/>
              </a:buClr>
              <a:buFont typeface="Times" pitchFamily="1" charset="0"/>
              <a:buChar char="•"/>
              <a:defRPr sz="1600">
                <a:solidFill>
                  <a:schemeClr val="tx1"/>
                </a:solidFill>
                <a:latin typeface="Verdana" pitchFamily="1" charset="0"/>
              </a:defRPr>
            </a:lvl2pPr>
            <a:lvl3pPr marL="1143000" indent="-228600" eaLnBrk="0" hangingPunct="0">
              <a:spcBef>
                <a:spcPct val="50000"/>
              </a:spcBef>
              <a:buFont typeface="Times" pitchFamily="1" charset="0"/>
              <a:buChar char="•"/>
              <a:defRPr sz="1600">
                <a:solidFill>
                  <a:schemeClr val="tx1"/>
                </a:solidFill>
                <a:latin typeface="Verdana" pitchFamily="1" charset="0"/>
              </a:defRPr>
            </a:lvl3pPr>
            <a:lvl4pPr marL="1600200" indent="-228600" eaLnBrk="0" hangingPunct="0">
              <a:spcBef>
                <a:spcPct val="20000"/>
              </a:spcBef>
              <a:buFont typeface="Times" pitchFamily="1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de-DE" sz="1800" b="1">
                <a:latin typeface="Arial" charset="0"/>
              </a:rPr>
              <a:t>Reference gene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17638" y="5348288"/>
            <a:ext cx="885825" cy="1603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20938" y="5356225"/>
            <a:ext cx="885825" cy="1603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665288" y="5099050"/>
            <a:ext cx="885825" cy="1603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859338" y="5391150"/>
            <a:ext cx="885825" cy="1603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008563" y="5145088"/>
            <a:ext cx="885825" cy="1603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451475" y="4908550"/>
            <a:ext cx="885825" cy="1603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731125" y="5360988"/>
            <a:ext cx="885825" cy="1603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001000" y="5133975"/>
            <a:ext cx="793750" cy="1603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908925" y="4919663"/>
            <a:ext cx="885825" cy="1603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778375" y="5575300"/>
            <a:ext cx="1558925" cy="2079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334125" y="5576888"/>
            <a:ext cx="1397000" cy="2063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731125" y="5575300"/>
            <a:ext cx="1063625" cy="2063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Size </a:t>
            </a:r>
            <a:r>
              <a:rPr lang="de-DE" dirty="0" err="1" smtClean="0"/>
              <a:t>of</a:t>
            </a:r>
            <a:r>
              <a:rPr lang="de-DE" dirty="0" smtClean="0"/>
              <a:t> an RNA-</a:t>
            </a:r>
            <a:r>
              <a:rPr lang="de-DE" dirty="0" err="1" smtClean="0"/>
              <a:t>seq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>
            <a:off x="5940152" y="1836994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50M </a:t>
            </a:r>
            <a:r>
              <a:rPr lang="de-DE" dirty="0" err="1" smtClean="0"/>
              <a:t>reads</a:t>
            </a:r>
            <a:endParaRPr lang="de-DE" dirty="0" smtClean="0"/>
          </a:p>
          <a:p>
            <a:r>
              <a:rPr lang="de-DE" dirty="0" smtClean="0"/>
              <a:t>100bp </a:t>
            </a:r>
            <a:r>
              <a:rPr lang="de-DE" dirty="0" err="1" smtClean="0"/>
              <a:t>each</a:t>
            </a:r>
            <a:endParaRPr lang="de-DE" dirty="0" smtClean="0"/>
          </a:p>
          <a:p>
            <a:r>
              <a:rPr lang="de-DE" dirty="0" err="1" smtClean="0"/>
              <a:t>Paired</a:t>
            </a:r>
            <a:r>
              <a:rPr lang="de-DE" dirty="0" smtClean="0"/>
              <a:t> 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0680" y="3861048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5 </a:t>
            </a:r>
            <a:r>
              <a:rPr lang="de-DE" dirty="0" err="1" smtClean="0"/>
              <a:t>case</a:t>
            </a:r>
            <a:endParaRPr lang="de-DE" dirty="0" smtClean="0"/>
          </a:p>
          <a:p>
            <a:r>
              <a:rPr lang="de-DE" dirty="0" smtClean="0"/>
              <a:t>5 </a:t>
            </a:r>
            <a:r>
              <a:rPr lang="de-DE" dirty="0" err="1" smtClean="0"/>
              <a:t>control</a:t>
            </a:r>
            <a:endParaRPr lang="de-DE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940152" y="313167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=1e10 </a:t>
            </a:r>
            <a:r>
              <a:rPr lang="de-DE" dirty="0" err="1" smtClean="0"/>
              <a:t>characters</a:t>
            </a:r>
            <a:endParaRPr lang="de-DE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012160" y="472514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=1e11</a:t>
            </a:r>
          </a:p>
        </p:txBody>
      </p:sp>
      <p:sp>
        <p:nvSpPr>
          <p:cNvPr id="7" name="AutoShape 2" descr="Image result for bible clipart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71" y="2298659"/>
            <a:ext cx="865802" cy="90872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73143" y="1772816"/>
            <a:ext cx="1009818" cy="1305436"/>
            <a:chOff x="899592" y="3604374"/>
            <a:chExt cx="1009818" cy="13054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4001090"/>
              <a:ext cx="865802" cy="90872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418" y="3861048"/>
              <a:ext cx="865802" cy="9087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782" y="3744416"/>
              <a:ext cx="865802" cy="90872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3604374"/>
              <a:ext cx="865802" cy="90872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2267744" y="2254560"/>
            <a:ext cx="158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3000 </a:t>
            </a:r>
            <a:r>
              <a:rPr lang="de-DE" dirty="0" err="1" smtClean="0"/>
              <a:t>bibles</a:t>
            </a:r>
            <a:endParaRPr lang="de-DE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988423" y="3789040"/>
            <a:ext cx="1138190" cy="1853880"/>
            <a:chOff x="988423" y="3789040"/>
            <a:chExt cx="1138190" cy="1853880"/>
          </a:xfrm>
        </p:grpSpPr>
        <p:grpSp>
          <p:nvGrpSpPr>
            <p:cNvPr id="21" name="Group 20"/>
            <p:cNvGrpSpPr/>
            <p:nvPr/>
          </p:nvGrpSpPr>
          <p:grpSpPr>
            <a:xfrm>
              <a:off x="1116795" y="4337484"/>
              <a:ext cx="1009818" cy="1305436"/>
              <a:chOff x="899592" y="3604374"/>
              <a:chExt cx="1009818" cy="1305436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3608" y="4001090"/>
                <a:ext cx="865802" cy="90872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1418" y="3861048"/>
                <a:ext cx="865802" cy="90872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782" y="3744416"/>
                <a:ext cx="865802" cy="90872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592" y="3604374"/>
                <a:ext cx="865802" cy="908720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988423" y="3789040"/>
              <a:ext cx="1009818" cy="1305436"/>
              <a:chOff x="899592" y="3604374"/>
              <a:chExt cx="1009818" cy="1305436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3608" y="4001090"/>
                <a:ext cx="865802" cy="9087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1418" y="3861048"/>
                <a:ext cx="865802" cy="90872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782" y="3744416"/>
                <a:ext cx="865802" cy="90872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592" y="3604374"/>
                <a:ext cx="865802" cy="908720"/>
              </a:xfrm>
              <a:prstGeom prst="rect">
                <a:avLst/>
              </a:prstGeom>
            </p:spPr>
          </p:pic>
        </p:grpSp>
      </p:grp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407" y="3948840"/>
            <a:ext cx="1116389" cy="167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257480" y="4640116"/>
            <a:ext cx="158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30000 </a:t>
            </a:r>
            <a:r>
              <a:rPr lang="de-DE" dirty="0" err="1" smtClean="0"/>
              <a:t>bibles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46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5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intechopen.com/source/html/38870/media/image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2" t="3909" r="25082" b="78094"/>
          <a:stretch>
            <a:fillRect/>
          </a:stretch>
        </p:blipFill>
        <p:spPr bwMode="auto">
          <a:xfrm>
            <a:off x="2298700" y="1955800"/>
            <a:ext cx="4387850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Box 3"/>
          <p:cNvSpPr txBox="1">
            <a:spLocks noChangeArrowheads="1"/>
          </p:cNvSpPr>
          <p:nvPr/>
        </p:nvSpPr>
        <p:spPr bwMode="auto">
          <a:xfrm>
            <a:off x="6140450" y="5832475"/>
            <a:ext cx="2465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000"/>
              </a:lnSpc>
              <a:spcBef>
                <a:spcPct val="50000"/>
              </a:spcBef>
              <a:buClr>
                <a:srgbClr val="00589C"/>
              </a:buClr>
              <a:buFont typeface="Wingdings" pitchFamily="1" charset="2"/>
              <a:defRPr sz="1600">
                <a:solidFill>
                  <a:schemeClr val="tx1"/>
                </a:solidFill>
                <a:latin typeface="Verdana" pitchFamily="1" charset="0"/>
              </a:defRPr>
            </a:lvl1pPr>
            <a:lvl2pPr marL="742950" indent="-285750" eaLnBrk="0" hangingPunct="0">
              <a:spcBef>
                <a:spcPct val="50000"/>
              </a:spcBef>
              <a:buClr>
                <a:schemeClr val="tx1"/>
              </a:buClr>
              <a:buFont typeface="Times" pitchFamily="1" charset="0"/>
              <a:buChar char="•"/>
              <a:defRPr sz="1600">
                <a:solidFill>
                  <a:schemeClr val="tx1"/>
                </a:solidFill>
                <a:latin typeface="Verdana" pitchFamily="1" charset="0"/>
              </a:defRPr>
            </a:lvl2pPr>
            <a:lvl3pPr marL="1143000" indent="-228600" eaLnBrk="0" hangingPunct="0">
              <a:spcBef>
                <a:spcPct val="50000"/>
              </a:spcBef>
              <a:buFont typeface="Times" pitchFamily="1" charset="0"/>
              <a:buChar char="•"/>
              <a:defRPr sz="1600">
                <a:solidFill>
                  <a:schemeClr val="tx1"/>
                </a:solidFill>
                <a:latin typeface="Verdana" pitchFamily="1" charset="0"/>
              </a:defRPr>
            </a:lvl3pPr>
            <a:lvl4pPr marL="1600200" indent="-228600" eaLnBrk="0" hangingPunct="0">
              <a:spcBef>
                <a:spcPct val="20000"/>
              </a:spcBef>
              <a:buFont typeface="Times" pitchFamily="1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de-DE" sz="1400">
                <a:latin typeface="Arial" charset="0"/>
              </a:rPr>
              <a:t>Adapted from Wertheim, 2012 </a:t>
            </a:r>
          </a:p>
        </p:txBody>
      </p:sp>
      <p:pic>
        <p:nvPicPr>
          <p:cNvPr id="5" name="Picture 2" descr="http://www.intechopen.com/source/html/38870/media/image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" t="61800" r="53902" b="25967"/>
          <a:stretch>
            <a:fillRect/>
          </a:stretch>
        </p:blipFill>
        <p:spPr bwMode="auto">
          <a:xfrm>
            <a:off x="438150" y="4886325"/>
            <a:ext cx="2701925" cy="118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www.intechopen.com/source/html/38870/media/image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" t="27631" r="50755" b="61803"/>
          <a:stretch>
            <a:fillRect/>
          </a:stretch>
        </p:blipFill>
        <p:spPr bwMode="auto">
          <a:xfrm>
            <a:off x="361950" y="1298575"/>
            <a:ext cx="2982913" cy="102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576263" y="2719388"/>
            <a:ext cx="2424112" cy="1627187"/>
            <a:chOff x="-200297" y="2776555"/>
            <a:chExt cx="2116184" cy="1419745"/>
          </a:xfrm>
        </p:grpSpPr>
        <p:pic>
          <p:nvPicPr>
            <p:cNvPr id="23573" name="Picture 2" descr="http://www.intechopen.com/source/html/38870/media/image1.jpe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8" t="43353" r="57358" b="39317"/>
            <a:stretch>
              <a:fillRect/>
            </a:stretch>
          </p:blipFill>
          <p:spPr bwMode="auto">
            <a:xfrm>
              <a:off x="-200297" y="2776555"/>
              <a:ext cx="2116184" cy="1419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454401" y="4007924"/>
              <a:ext cx="260539" cy="188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" name="Picture 2" descr="http://www.intechopen.com/source/html/38870/media/image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3" t="58698" r="2251" b="25967"/>
          <a:stretch>
            <a:fillRect/>
          </a:stretch>
        </p:blipFill>
        <p:spPr bwMode="auto">
          <a:xfrm>
            <a:off x="5235575" y="4262438"/>
            <a:ext cx="33274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640388" y="1303338"/>
            <a:ext cx="2808287" cy="1727200"/>
            <a:chOff x="5116908" y="2636170"/>
            <a:chExt cx="2677264" cy="1587487"/>
          </a:xfrm>
        </p:grpSpPr>
        <p:pic>
          <p:nvPicPr>
            <p:cNvPr id="23571" name="Picture 2" descr="http://www.intechopen.com/source/html/38870/media/image1.jpe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03" t="27428" r="1976" b="53192"/>
            <a:stretch>
              <a:fillRect/>
            </a:stretch>
          </p:blipFill>
          <p:spPr bwMode="auto">
            <a:xfrm>
              <a:off x="5116908" y="2636170"/>
              <a:ext cx="2677264" cy="1587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6392732" y="4007712"/>
              <a:ext cx="835415" cy="215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5772150" y="3579813"/>
            <a:ext cx="2411413" cy="301625"/>
            <a:chOff x="5789957" y="3975383"/>
            <a:chExt cx="2412232" cy="301935"/>
          </a:xfrm>
        </p:grpSpPr>
        <p:sp>
          <p:nvSpPr>
            <p:cNvPr id="15" name="Rectangle 14"/>
            <p:cNvSpPr/>
            <p:nvPr/>
          </p:nvSpPr>
          <p:spPr>
            <a:xfrm>
              <a:off x="5890004" y="3975383"/>
              <a:ext cx="1013169" cy="96937"/>
            </a:xfrm>
            <a:prstGeom prst="rect">
              <a:avLst/>
            </a:prstGeom>
            <a:solidFill>
              <a:srgbClr val="CC970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100090" y="3975383"/>
              <a:ext cx="1011580" cy="96937"/>
            </a:xfrm>
            <a:prstGeom prst="rect">
              <a:avLst/>
            </a:prstGeom>
            <a:solidFill>
              <a:srgbClr val="70066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569" name="TextBox 16"/>
            <p:cNvSpPr txBox="1">
              <a:spLocks noChangeArrowheads="1"/>
            </p:cNvSpPr>
            <p:nvPr/>
          </p:nvSpPr>
          <p:spPr bwMode="auto">
            <a:xfrm>
              <a:off x="5789957" y="4046485"/>
              <a:ext cx="119243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ts val="2000"/>
                </a:lnSpc>
                <a:spcBef>
                  <a:spcPct val="50000"/>
                </a:spcBef>
                <a:buClr>
                  <a:srgbClr val="00589C"/>
                </a:buClr>
                <a:buFont typeface="Wingdings" pitchFamily="1" charset="2"/>
                <a:defRPr sz="1600">
                  <a:solidFill>
                    <a:schemeClr val="tx1"/>
                  </a:solidFill>
                  <a:latin typeface="Verdana" pitchFamily="1" charset="0"/>
                </a:defRPr>
              </a:lvl1pPr>
              <a:lvl2pPr marL="742950" indent="-285750" eaLnBrk="0" hangingPunct="0">
                <a:spcBef>
                  <a:spcPct val="50000"/>
                </a:spcBef>
                <a:buClr>
                  <a:schemeClr val="tx1"/>
                </a:buClr>
                <a:buFont typeface="Times" pitchFamily="1" charset="0"/>
                <a:buChar char="•"/>
                <a:defRPr sz="1600">
                  <a:solidFill>
                    <a:schemeClr val="tx1"/>
                  </a:solidFill>
                  <a:latin typeface="Verdana" pitchFamily="1" charset="0"/>
                </a:defRPr>
              </a:lvl2pPr>
              <a:lvl3pPr marL="1143000" indent="-228600" eaLnBrk="0" hangingPunct="0">
                <a:spcBef>
                  <a:spcPct val="50000"/>
                </a:spcBef>
                <a:buFont typeface="Times" pitchFamily="1" charset="0"/>
                <a:buChar char="•"/>
                <a:defRPr sz="1600">
                  <a:solidFill>
                    <a:schemeClr val="tx1"/>
                  </a:solidFill>
                  <a:latin typeface="Verdana" pitchFamily="1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Times" pitchFamily="1" charset="0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Times" pitchFamily="1" charset="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1" charset="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1" charset="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1" charset="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1" charset="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de-DE" sz="900" b="1">
                  <a:latin typeface="Arial" charset="0"/>
                </a:rPr>
                <a:t>ACTGATATGTAG</a:t>
              </a:r>
            </a:p>
          </p:txBody>
        </p:sp>
        <p:sp>
          <p:nvSpPr>
            <p:cNvPr id="23570" name="TextBox 17"/>
            <p:cNvSpPr txBox="1">
              <a:spLocks noChangeArrowheads="1"/>
            </p:cNvSpPr>
            <p:nvPr/>
          </p:nvSpPr>
          <p:spPr bwMode="auto">
            <a:xfrm>
              <a:off x="7009755" y="4046486"/>
              <a:ext cx="119243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ts val="2000"/>
                </a:lnSpc>
                <a:spcBef>
                  <a:spcPct val="50000"/>
                </a:spcBef>
                <a:buClr>
                  <a:srgbClr val="00589C"/>
                </a:buClr>
                <a:buFont typeface="Wingdings" pitchFamily="1" charset="2"/>
                <a:defRPr sz="1600">
                  <a:solidFill>
                    <a:schemeClr val="tx1"/>
                  </a:solidFill>
                  <a:latin typeface="Verdana" pitchFamily="1" charset="0"/>
                </a:defRPr>
              </a:lvl1pPr>
              <a:lvl2pPr marL="742950" indent="-285750" eaLnBrk="0" hangingPunct="0">
                <a:spcBef>
                  <a:spcPct val="50000"/>
                </a:spcBef>
                <a:buClr>
                  <a:schemeClr val="tx1"/>
                </a:buClr>
                <a:buFont typeface="Times" pitchFamily="1" charset="0"/>
                <a:buChar char="•"/>
                <a:defRPr sz="1600">
                  <a:solidFill>
                    <a:schemeClr val="tx1"/>
                  </a:solidFill>
                  <a:latin typeface="Verdana" pitchFamily="1" charset="0"/>
                </a:defRPr>
              </a:lvl2pPr>
              <a:lvl3pPr marL="1143000" indent="-228600" eaLnBrk="0" hangingPunct="0">
                <a:spcBef>
                  <a:spcPct val="50000"/>
                </a:spcBef>
                <a:buFont typeface="Times" pitchFamily="1" charset="0"/>
                <a:buChar char="•"/>
                <a:defRPr sz="1600">
                  <a:solidFill>
                    <a:schemeClr val="tx1"/>
                  </a:solidFill>
                  <a:latin typeface="Verdana" pitchFamily="1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Times" pitchFamily="1" charset="0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Times" pitchFamily="1" charset="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1" charset="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1" charset="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1" charset="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itchFamily="1" charset="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de-DE" sz="900" b="1">
                  <a:latin typeface="Arial" charset="0"/>
                </a:rPr>
                <a:t>ACTGATATGTAG</a:t>
              </a:r>
            </a:p>
          </p:txBody>
        </p:sp>
      </p:grpSp>
      <p:cxnSp>
        <p:nvCxnSpPr>
          <p:cNvPr id="19" name="Straight Arrow Connector 18"/>
          <p:cNvCxnSpPr>
            <a:stCxn id="6" idx="2"/>
          </p:cNvCxnSpPr>
          <p:nvPr/>
        </p:nvCxnSpPr>
        <p:spPr>
          <a:xfrm flipH="1">
            <a:off x="1851025" y="2325688"/>
            <a:ext cx="3175" cy="3048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851025" y="4470400"/>
            <a:ext cx="3175" cy="3048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964363" y="3055938"/>
            <a:ext cx="1587" cy="3048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975475" y="3943350"/>
            <a:ext cx="1588" cy="3032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RNA-seq versus microarrays</a:t>
            </a:r>
            <a:endParaRPr lang="de-DE" altLang="de-DE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02986 L 0.00087 -0.267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" t="2860" r="1529" b="4147"/>
          <a:stretch/>
        </p:blipFill>
        <p:spPr bwMode="auto">
          <a:xfrm>
            <a:off x="1708269" y="1412776"/>
            <a:ext cx="5978077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52120" y="5750749"/>
            <a:ext cx="3276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 smtClean="0"/>
              <a:t>Saxena</a:t>
            </a:r>
            <a:r>
              <a:rPr lang="de-DE" sz="1400" dirty="0" smtClean="0"/>
              <a:t> K, Simon LM et al. PNAS 2017</a:t>
            </a:r>
            <a:endParaRPr lang="de-DE" sz="1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338" y="319088"/>
            <a:ext cx="8250237" cy="900112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1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1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1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1" charset="0"/>
              </a:defRPr>
            </a:lvl9pPr>
          </a:lstStyle>
          <a:p>
            <a:r>
              <a:rPr lang="de-DE" dirty="0" err="1"/>
              <a:t>Unbiased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RNA </a:t>
            </a:r>
            <a:r>
              <a:rPr lang="de-DE" dirty="0" err="1"/>
              <a:t>molecules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348429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bloodjournal.org/content/bloodjournal/124/4/493/F2.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2" t="78450" b="10921"/>
          <a:stretch/>
        </p:blipFill>
        <p:spPr bwMode="auto">
          <a:xfrm>
            <a:off x="2456954" y="3363402"/>
            <a:ext cx="6077446" cy="68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Genome-based view of RNA-seq alignment</a:t>
            </a:r>
            <a:endParaRPr lang="de-DE" altLang="de-DE" smtClean="0"/>
          </a:p>
        </p:txBody>
      </p:sp>
      <p:pic>
        <p:nvPicPr>
          <p:cNvPr id="25603" name="Picture 2" descr="http://www.bloodjournal.org/content/bloodjournal/124/4/493/F2.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97"/>
          <a:stretch>
            <a:fillRect/>
          </a:stretch>
        </p:blipFill>
        <p:spPr bwMode="auto">
          <a:xfrm>
            <a:off x="684213" y="1700213"/>
            <a:ext cx="7850187" cy="304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7400" y="5602288"/>
            <a:ext cx="273685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latin typeface="+mn-lt"/>
              </a:rPr>
              <a:t>Schubert et al. Blood 2014</a:t>
            </a:r>
            <a:endParaRPr lang="de-DE" sz="1400" dirty="0">
              <a:latin typeface="+mn-lt"/>
            </a:endParaRPr>
          </a:p>
        </p:txBody>
      </p:sp>
      <p:pic>
        <p:nvPicPr>
          <p:cNvPr id="5" name="Picture 2" descr="http://www.bloodjournal.org/content/bloodjournal/124/4/493/F2.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" t="78450" r="-1" b="16359"/>
          <a:stretch/>
        </p:blipFill>
        <p:spPr bwMode="auto">
          <a:xfrm>
            <a:off x="1256306" y="3363402"/>
            <a:ext cx="7278093" cy="33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www.bloodjournal.org/content/bloodjournal/124/4/493/F2.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" t="52597" b="40584"/>
          <a:stretch/>
        </p:blipFill>
        <p:spPr bwMode="auto">
          <a:xfrm>
            <a:off x="1043608" y="1700214"/>
            <a:ext cx="7470250" cy="4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Transcript-based view of RNA-seq alignment</a:t>
            </a:r>
            <a:endParaRPr lang="de-DE" altLang="de-DE" smtClean="0"/>
          </a:p>
        </p:txBody>
      </p:sp>
      <p:pic>
        <p:nvPicPr>
          <p:cNvPr id="26627" name="Picture 2" descr="http://www.bloodjournal.org/content/bloodjournal/124/4/493/F2.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88"/>
          <a:stretch>
            <a:fillRect/>
          </a:stretch>
        </p:blipFill>
        <p:spPr bwMode="auto">
          <a:xfrm>
            <a:off x="250825" y="2133600"/>
            <a:ext cx="8224838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Up Arrow 3"/>
          <p:cNvSpPr/>
          <p:nvPr/>
        </p:nvSpPr>
        <p:spPr>
          <a:xfrm>
            <a:off x="8012113" y="2133600"/>
            <a:ext cx="325437" cy="146685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75463" y="1417638"/>
            <a:ext cx="259873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b="1" dirty="0">
                <a:latin typeface="+mn-lt"/>
              </a:rPr>
              <a:t>Expression</a:t>
            </a:r>
          </a:p>
          <a:p>
            <a:pPr algn="ctr">
              <a:defRPr/>
            </a:pPr>
            <a:r>
              <a:rPr lang="en-US" sz="2000" b="1" dirty="0">
                <a:latin typeface="+mn-lt"/>
              </a:rPr>
              <a:t>level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67400" y="5602288"/>
            <a:ext cx="273685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latin typeface="+mn-lt"/>
              </a:rPr>
              <a:t>Schubert et al. Blood 2014</a:t>
            </a:r>
            <a:endParaRPr lang="de-DE" sz="1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First draft of human genome was </a:t>
            </a:r>
            <a:r>
              <a:rPr lang="en-US" altLang="de-DE" u="sng" smtClean="0"/>
              <a:t>sequenced</a:t>
            </a:r>
            <a:r>
              <a:rPr lang="en-US" altLang="de-DE" smtClean="0"/>
              <a:t> in 2000</a:t>
            </a:r>
            <a:endParaRPr lang="de-DE" altLang="de-DE" smtClean="0"/>
          </a:p>
        </p:txBody>
      </p:sp>
      <p:pic>
        <p:nvPicPr>
          <p:cNvPr id="5123" name="Picture 2" descr="http://www.biochem.arizona.edu/miesfeld/teaching/Bioc471-2/pages/Lecture7/NYtimes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628800"/>
            <a:ext cx="8461375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Example: MYC expression in cancer</a:t>
            </a:r>
            <a:endParaRPr lang="de-DE" altLang="de-DE" smtClean="0"/>
          </a:p>
        </p:txBody>
      </p:sp>
      <p:sp>
        <p:nvSpPr>
          <p:cNvPr id="27651" name="TextBox 2"/>
          <p:cNvSpPr txBox="1">
            <a:spLocks noChangeArrowheads="1"/>
          </p:cNvSpPr>
          <p:nvPr/>
        </p:nvSpPr>
        <p:spPr bwMode="auto">
          <a:xfrm>
            <a:off x="1619250" y="1341438"/>
            <a:ext cx="57642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000"/>
              </a:lnSpc>
              <a:spcBef>
                <a:spcPct val="50000"/>
              </a:spcBef>
              <a:buClr>
                <a:srgbClr val="00589C"/>
              </a:buClr>
              <a:buFont typeface="Wingdings" pitchFamily="1" charset="2"/>
              <a:defRPr sz="1600">
                <a:solidFill>
                  <a:schemeClr val="tx1"/>
                </a:solidFill>
                <a:latin typeface="Verdana" pitchFamily="1" charset="0"/>
              </a:defRPr>
            </a:lvl1pPr>
            <a:lvl2pPr marL="742950" indent="-285750" eaLnBrk="0" hangingPunct="0">
              <a:spcBef>
                <a:spcPct val="50000"/>
              </a:spcBef>
              <a:buClr>
                <a:schemeClr val="tx1"/>
              </a:buClr>
              <a:buFont typeface="Times" pitchFamily="1" charset="0"/>
              <a:buChar char="•"/>
              <a:defRPr sz="1600">
                <a:solidFill>
                  <a:schemeClr val="tx1"/>
                </a:solidFill>
                <a:latin typeface="Verdana" pitchFamily="1" charset="0"/>
              </a:defRPr>
            </a:lvl2pPr>
            <a:lvl3pPr marL="1143000" indent="-228600" eaLnBrk="0" hangingPunct="0">
              <a:spcBef>
                <a:spcPct val="50000"/>
              </a:spcBef>
              <a:buFont typeface="Times" pitchFamily="1" charset="0"/>
              <a:buChar char="•"/>
              <a:defRPr sz="1600">
                <a:solidFill>
                  <a:schemeClr val="tx1"/>
                </a:solidFill>
                <a:latin typeface="Verdana" pitchFamily="1" charset="0"/>
              </a:defRPr>
            </a:lvl3pPr>
            <a:lvl4pPr marL="1600200" indent="-228600" eaLnBrk="0" hangingPunct="0">
              <a:spcBef>
                <a:spcPct val="20000"/>
              </a:spcBef>
              <a:buFont typeface="Times" pitchFamily="1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de-DE" sz="1800">
                <a:latin typeface="Arial" charset="0"/>
              </a:rPr>
              <a:t>MYC is a transcription factor and prominent oncogene.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de-DE" sz="1800">
                <a:latin typeface="Arial" charset="0"/>
              </a:rPr>
              <a:t>High expression levels of MYC drive tumorigenesis.</a:t>
            </a:r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7783513" cy="379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09763" y="3716338"/>
            <a:ext cx="5181600" cy="12017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>
                <a:latin typeface="+mn-lt"/>
                <a:cs typeface="Arial" panose="020B0604020202020204" pitchFamily="34" charset="0"/>
              </a:rPr>
              <a:t>Can you recognize which sample comes from the tumor? Which from the normal?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7" t="2418"/>
          <a:stretch/>
        </p:blipFill>
        <p:spPr bwMode="auto">
          <a:xfrm>
            <a:off x="1196974" y="241142"/>
            <a:ext cx="6831410" cy="5835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1" t="22928" r="83092" b="75563"/>
          <a:stretch/>
        </p:blipFill>
        <p:spPr bwMode="auto">
          <a:xfrm>
            <a:off x="1283476" y="1459489"/>
            <a:ext cx="480212" cy="16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7" t="56342" r="82920" b="42114"/>
          <a:stretch/>
        </p:blipFill>
        <p:spPr bwMode="auto">
          <a:xfrm>
            <a:off x="1283476" y="3468886"/>
            <a:ext cx="504056" cy="17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581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Quality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NGS </a:t>
            </a:r>
            <a:r>
              <a:rPr lang="de-DE" dirty="0" err="1" smtClean="0"/>
              <a:t>data</a:t>
            </a:r>
            <a:endParaRPr lang="de-DE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7420128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05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Quality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NGS </a:t>
            </a:r>
            <a:r>
              <a:rPr lang="de-DE" dirty="0" err="1" smtClean="0"/>
              <a:t>data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919" y="1556792"/>
            <a:ext cx="6048672" cy="4460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644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Quality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NGS </a:t>
            </a:r>
            <a:r>
              <a:rPr lang="de-DE" dirty="0" err="1" smtClean="0"/>
              <a:t>data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68760"/>
            <a:ext cx="5775548" cy="4818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026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Quality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NGS </a:t>
            </a:r>
            <a:r>
              <a:rPr lang="de-DE" dirty="0" err="1" smtClean="0"/>
              <a:t>data</a:t>
            </a:r>
            <a:endParaRPr lang="de-DE" dirty="0"/>
          </a:p>
        </p:txBody>
      </p:sp>
      <p:pic>
        <p:nvPicPr>
          <p:cNvPr id="4098" name="Picture 2" descr="C:\Users\lukas.simon\OneDrive\Miko\Helmholtz\Heinzelmann\figs\ExonicCoverageByR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51603"/>
            <a:ext cx="6948264" cy="465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70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smtClean="0"/>
              <a:t>RNA-seq ‘counts’ the gene expression</a:t>
            </a:r>
            <a:endParaRPr lang="de-DE" altLang="de-DE" smtClean="0"/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349500"/>
            <a:ext cx="76835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Normalization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RNA-</a:t>
            </a:r>
            <a:r>
              <a:rPr lang="de-DE" dirty="0" err="1" smtClean="0"/>
              <a:t>seq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1559092"/>
            <a:ext cx="7056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 err="1" smtClean="0"/>
              <a:t>What</a:t>
            </a:r>
            <a:r>
              <a:rPr lang="de-DE" sz="3000" dirty="0" smtClean="0"/>
              <a:t> do </a:t>
            </a:r>
            <a:r>
              <a:rPr lang="de-DE" sz="3000" dirty="0" err="1" smtClean="0"/>
              <a:t>we</a:t>
            </a:r>
            <a:r>
              <a:rPr lang="de-DE" sz="3000" dirty="0" smtClean="0"/>
              <a:t> </a:t>
            </a:r>
            <a:r>
              <a:rPr lang="de-DE" sz="3000" dirty="0" err="1" smtClean="0"/>
              <a:t>need</a:t>
            </a:r>
            <a:r>
              <a:rPr lang="de-DE" sz="3000" dirty="0" smtClean="0"/>
              <a:t> </a:t>
            </a:r>
            <a:r>
              <a:rPr lang="de-DE" sz="3000" dirty="0" err="1" smtClean="0"/>
              <a:t>to</a:t>
            </a:r>
            <a:r>
              <a:rPr lang="de-DE" sz="3000" dirty="0" smtClean="0"/>
              <a:t> </a:t>
            </a:r>
            <a:r>
              <a:rPr lang="de-DE" sz="3000" dirty="0" err="1" smtClean="0"/>
              <a:t>normalize</a:t>
            </a:r>
            <a:r>
              <a:rPr lang="de-DE" sz="3000" dirty="0" smtClean="0"/>
              <a:t> </a:t>
            </a:r>
            <a:r>
              <a:rPr lang="de-DE" sz="3000" dirty="0" err="1" smtClean="0"/>
              <a:t>for</a:t>
            </a:r>
            <a:r>
              <a:rPr lang="de-DE" sz="3000" dirty="0" smtClean="0"/>
              <a:t>?</a:t>
            </a:r>
          </a:p>
          <a:p>
            <a:endParaRPr lang="de-DE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1060498" y="2076727"/>
            <a:ext cx="70398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000" dirty="0"/>
              <a:t>Library </a:t>
            </a:r>
            <a:r>
              <a:rPr lang="de-DE" sz="3000" dirty="0" err="1"/>
              <a:t>size</a:t>
            </a:r>
            <a:r>
              <a:rPr lang="de-DE" sz="3000" dirty="0"/>
              <a:t>/ total </a:t>
            </a:r>
            <a:r>
              <a:rPr lang="de-DE" sz="3000" dirty="0" err="1"/>
              <a:t>reads</a:t>
            </a:r>
            <a:r>
              <a:rPr lang="de-DE" sz="3000" dirty="0"/>
              <a:t> </a:t>
            </a:r>
            <a:r>
              <a:rPr lang="de-DE" sz="3000" dirty="0" err="1" smtClean="0"/>
              <a:t>sequenced</a:t>
            </a:r>
            <a:endParaRPr lang="de-DE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1043608" y="2529659"/>
            <a:ext cx="59046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000" dirty="0" smtClean="0"/>
              <a:t>Gene </a:t>
            </a:r>
            <a:r>
              <a:rPr lang="de-DE" sz="3000" dirty="0" err="1" smtClean="0"/>
              <a:t>length</a:t>
            </a:r>
            <a:endParaRPr lang="de-DE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1043608" y="2994182"/>
            <a:ext cx="59046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000" dirty="0" smtClean="0"/>
              <a:t>GC </a:t>
            </a:r>
            <a:r>
              <a:rPr lang="de-DE" sz="3000" dirty="0" err="1" smtClean="0"/>
              <a:t>content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67194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Normalization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RNA-</a:t>
            </a:r>
            <a:r>
              <a:rPr lang="de-DE" dirty="0" err="1" smtClean="0"/>
              <a:t>seq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>
            <a:off x="660496" y="1268760"/>
            <a:ext cx="7439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 smtClean="0"/>
              <a:t>RPKM </a:t>
            </a:r>
            <a:r>
              <a:rPr lang="de-DE" sz="2200" dirty="0" err="1" smtClean="0"/>
              <a:t>or</a:t>
            </a:r>
            <a:r>
              <a:rPr lang="de-DE" sz="2200" dirty="0" smtClean="0"/>
              <a:t> FPKM</a:t>
            </a:r>
          </a:p>
          <a:p>
            <a:endParaRPr lang="de-DE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-180529" y="2420888"/>
            <a:ext cx="39604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 smtClean="0"/>
              <a:t>Reads/Fragments</a:t>
            </a:r>
            <a:endParaRPr lang="de-DE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2051720" y="2420888"/>
            <a:ext cx="39604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 smtClean="0"/>
              <a:t>/  </a:t>
            </a:r>
            <a:r>
              <a:rPr lang="de-DE" sz="2200" dirty="0" err="1" smtClean="0"/>
              <a:t>Kilobase</a:t>
            </a:r>
            <a:endParaRPr lang="de-DE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4932040" y="2420887"/>
            <a:ext cx="39604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 smtClean="0"/>
              <a:t>/  Million </a:t>
            </a:r>
            <a:r>
              <a:rPr lang="de-DE" sz="2200" dirty="0" err="1" smtClean="0"/>
              <a:t>reads</a:t>
            </a:r>
            <a:r>
              <a:rPr lang="de-DE" sz="2200" dirty="0" smtClean="0"/>
              <a:t> </a:t>
            </a:r>
            <a:r>
              <a:rPr lang="de-DE" sz="2200" dirty="0" err="1" smtClean="0"/>
              <a:t>sequenced</a:t>
            </a:r>
            <a:endParaRPr lang="de-DE" sz="2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637089"/>
              </p:ext>
            </p:extLst>
          </p:nvPr>
        </p:nvGraphicFramePr>
        <p:xfrm>
          <a:off x="1799690" y="2996952"/>
          <a:ext cx="5640636" cy="29923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8389"/>
                <a:gridCol w="1230630"/>
                <a:gridCol w="1230630"/>
                <a:gridCol w="1230630"/>
                <a:gridCol w="830357"/>
              </a:tblGrid>
              <a:tr h="43204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sample1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sample2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sample3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…</a:t>
                      </a:r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r>
                        <a:rPr lang="de-DE" dirty="0" smtClean="0"/>
                        <a:t>gene1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gene2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gene3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gene4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gene5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gene6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40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Normalization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RNA-</a:t>
            </a:r>
            <a:r>
              <a:rPr lang="de-DE" dirty="0" err="1" smtClean="0"/>
              <a:t>seq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484784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DESeq2 </a:t>
            </a:r>
            <a:r>
              <a:rPr lang="de-DE" dirty="0" err="1" smtClean="0"/>
              <a:t>normalization</a:t>
            </a:r>
            <a:endParaRPr lang="de-D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806394"/>
              </p:ext>
            </p:extLst>
          </p:nvPr>
        </p:nvGraphicFramePr>
        <p:xfrm>
          <a:off x="1763688" y="2420888"/>
          <a:ext cx="5640636" cy="29923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8389"/>
                <a:gridCol w="1230630"/>
                <a:gridCol w="1230630"/>
                <a:gridCol w="1230630"/>
                <a:gridCol w="830357"/>
              </a:tblGrid>
              <a:tr h="43204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sample1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sample2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sample3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…</a:t>
                      </a:r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r>
                        <a:rPr lang="de-DE" dirty="0" smtClean="0"/>
                        <a:t>gene1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gene2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gene3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gene4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gene5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gene6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3059832" y="3068960"/>
            <a:ext cx="45365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059832" y="3429000"/>
            <a:ext cx="45365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059832" y="3789040"/>
            <a:ext cx="45365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59832" y="4149080"/>
            <a:ext cx="45365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59832" y="4509120"/>
            <a:ext cx="45365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59832" y="4869160"/>
            <a:ext cx="45365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059832" y="5229200"/>
            <a:ext cx="45365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56376" y="2852936"/>
            <a:ext cx="0" cy="2592288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40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The central dogma of molecular biology</a:t>
            </a:r>
            <a:endParaRPr lang="de-DE" altLang="de-DE" smtClean="0"/>
          </a:p>
        </p:txBody>
      </p:sp>
      <p:pic>
        <p:nvPicPr>
          <p:cNvPr id="614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908050"/>
            <a:ext cx="6940550" cy="51403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Statistical </a:t>
            </a:r>
            <a:r>
              <a:rPr lang="de-DE" dirty="0" err="1" smtClean="0"/>
              <a:t>modeling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differential </a:t>
            </a:r>
            <a:r>
              <a:rPr lang="de-DE" dirty="0" err="1" smtClean="0"/>
              <a:t>gene</a:t>
            </a:r>
            <a:r>
              <a:rPr lang="de-DE" dirty="0" smtClean="0"/>
              <a:t> </a:t>
            </a:r>
            <a:r>
              <a:rPr lang="de-DE" dirty="0" err="1" smtClean="0"/>
              <a:t>expression</a:t>
            </a: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25" y="1667296"/>
            <a:ext cx="6325613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569296"/>
            <a:ext cx="2828481" cy="1451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48" y="4098826"/>
            <a:ext cx="2376264" cy="167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276" y="3712011"/>
            <a:ext cx="2556091" cy="20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17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84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smtClean="0"/>
              <a:t>Differential gene expression</a:t>
            </a:r>
            <a:endParaRPr lang="de-DE" altLang="de-DE" smtClean="0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459587"/>
              </p:ext>
            </p:extLst>
          </p:nvPr>
        </p:nvGraphicFramePr>
        <p:xfrm>
          <a:off x="1547664" y="2204864"/>
          <a:ext cx="6040909" cy="29923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8389"/>
                <a:gridCol w="1230630"/>
                <a:gridCol w="1230630"/>
                <a:gridCol w="1230630"/>
                <a:gridCol w="1230630"/>
              </a:tblGrid>
              <a:tr h="43204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sample1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sample2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sample3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sample4</a:t>
                      </a:r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r>
                        <a:rPr lang="de-DE" dirty="0" smtClean="0"/>
                        <a:t>gene1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gene2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gene3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gene4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gene5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gene6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9" name="Straight Arrow Connector 38"/>
          <p:cNvCxnSpPr/>
          <p:nvPr/>
        </p:nvCxnSpPr>
        <p:spPr>
          <a:xfrm>
            <a:off x="2843808" y="2852936"/>
            <a:ext cx="45365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843808" y="3212976"/>
            <a:ext cx="45365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843808" y="3573016"/>
            <a:ext cx="45365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843808" y="3933056"/>
            <a:ext cx="45365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843808" y="4293096"/>
            <a:ext cx="45365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843808" y="4653136"/>
            <a:ext cx="45365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843808" y="5013176"/>
            <a:ext cx="45365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27784" y="1772816"/>
            <a:ext cx="2484276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case</a:t>
            </a:r>
            <a:endParaRPr lang="de-DE" dirty="0"/>
          </a:p>
        </p:txBody>
      </p:sp>
      <p:sp>
        <p:nvSpPr>
          <p:cNvPr id="48" name="TextBox 47"/>
          <p:cNvSpPr txBox="1"/>
          <p:nvPr/>
        </p:nvSpPr>
        <p:spPr>
          <a:xfrm>
            <a:off x="5121350" y="1772816"/>
            <a:ext cx="248427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control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Statistical </a:t>
            </a:r>
            <a:r>
              <a:rPr lang="de-DE" dirty="0" err="1" smtClean="0"/>
              <a:t>uncertainty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higher</a:t>
            </a:r>
            <a:r>
              <a:rPr lang="de-DE" dirty="0" smtClean="0"/>
              <a:t> in </a:t>
            </a:r>
            <a:r>
              <a:rPr lang="de-DE" dirty="0" err="1" smtClean="0"/>
              <a:t>low</a:t>
            </a:r>
            <a:r>
              <a:rPr lang="de-DE" dirty="0" smtClean="0"/>
              <a:t> </a:t>
            </a:r>
            <a:r>
              <a:rPr lang="de-DE" dirty="0" err="1" smtClean="0"/>
              <a:t>counts</a:t>
            </a:r>
            <a:endParaRPr lang="de-DE" dirty="0"/>
          </a:p>
        </p:txBody>
      </p:sp>
      <p:pic>
        <p:nvPicPr>
          <p:cNvPr id="1026" name="Picture 2" descr="Image result for MA plot differential gene expres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70647"/>
            <a:ext cx="4860032" cy="486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3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smtClean="0"/>
              <a:t>Differential gene expression</a:t>
            </a:r>
            <a:endParaRPr lang="de-DE" altLang="de-DE" smtClean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8"/>
          <a:stretch/>
        </p:blipFill>
        <p:spPr bwMode="auto">
          <a:xfrm>
            <a:off x="2305877" y="1773238"/>
            <a:ext cx="3852035" cy="397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0" name="TextBox 7"/>
          <p:cNvSpPr txBox="1">
            <a:spLocks noChangeArrowheads="1"/>
          </p:cNvSpPr>
          <p:nvPr/>
        </p:nvSpPr>
        <p:spPr bwMode="auto">
          <a:xfrm>
            <a:off x="4500563" y="1587500"/>
            <a:ext cx="1295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 b="1"/>
              <a:t>infected</a:t>
            </a:r>
            <a:endParaRPr lang="de-DE" altLang="de-DE" b="1"/>
          </a:p>
        </p:txBody>
      </p:sp>
      <p:sp>
        <p:nvSpPr>
          <p:cNvPr id="29701" name="TextBox 10"/>
          <p:cNvSpPr txBox="1">
            <a:spLocks noChangeArrowheads="1"/>
          </p:cNvSpPr>
          <p:nvPr/>
        </p:nvSpPr>
        <p:spPr bwMode="auto">
          <a:xfrm>
            <a:off x="2646363" y="1587500"/>
            <a:ext cx="1295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 b="1" dirty="0"/>
              <a:t>healthy</a:t>
            </a:r>
            <a:endParaRPr lang="de-DE" altLang="de-DE" b="1" dirty="0"/>
          </a:p>
        </p:txBody>
      </p:sp>
      <p:sp>
        <p:nvSpPr>
          <p:cNvPr id="29702" name="TextBox 11"/>
          <p:cNvSpPr txBox="1">
            <a:spLocks noChangeArrowheads="1"/>
          </p:cNvSpPr>
          <p:nvPr/>
        </p:nvSpPr>
        <p:spPr bwMode="auto">
          <a:xfrm>
            <a:off x="6440488" y="2997200"/>
            <a:ext cx="18759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 b="1" dirty="0"/>
              <a:t>Up-regulated genes</a:t>
            </a:r>
            <a:endParaRPr lang="de-DE" altLang="de-DE" b="1" dirty="0"/>
          </a:p>
        </p:txBody>
      </p:sp>
      <p:sp>
        <p:nvSpPr>
          <p:cNvPr id="29703" name="TextBox 12"/>
          <p:cNvSpPr txBox="1">
            <a:spLocks noChangeArrowheads="1"/>
          </p:cNvSpPr>
          <p:nvPr/>
        </p:nvSpPr>
        <p:spPr bwMode="auto">
          <a:xfrm>
            <a:off x="6300788" y="4724400"/>
            <a:ext cx="20876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 b="1" dirty="0"/>
              <a:t>Down-regulated genes</a:t>
            </a:r>
            <a:endParaRPr lang="de-DE" altLang="de-DE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52120" y="5750749"/>
            <a:ext cx="3276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 smtClean="0"/>
              <a:t>Saxena</a:t>
            </a:r>
            <a:r>
              <a:rPr lang="de-DE" sz="1400" dirty="0" smtClean="0"/>
              <a:t> K, Simon LM et al. PNAS 2017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6301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Alternative splicing</a:t>
            </a:r>
            <a:endParaRPr lang="de-DE" altLang="de-DE" smtClean="0"/>
          </a:p>
        </p:txBody>
      </p:sp>
      <p:pic>
        <p:nvPicPr>
          <p:cNvPr id="30723" name="Picture 2" descr="https://figures.boundless-cdn.com/20384/large/800px-splicing-overvie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48"/>
          <a:stretch>
            <a:fillRect/>
          </a:stretch>
        </p:blipFill>
        <p:spPr bwMode="auto">
          <a:xfrm>
            <a:off x="611188" y="1989138"/>
            <a:ext cx="7948612" cy="305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RNA-seq data contains information on alternative splicing</a:t>
            </a:r>
            <a:endParaRPr lang="de-DE" altLang="de-DE" smtClean="0"/>
          </a:p>
        </p:txBody>
      </p:sp>
      <p:pic>
        <p:nvPicPr>
          <p:cNvPr id="3174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9" r="22768"/>
          <a:stretch>
            <a:fillRect/>
          </a:stretch>
        </p:blipFill>
        <p:spPr bwMode="auto">
          <a:xfrm>
            <a:off x="1619250" y="1484313"/>
            <a:ext cx="5735638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smtClean="0"/>
              <a:t>RNA-seq data contains allele-specific information</a:t>
            </a:r>
            <a:endParaRPr lang="de-DE" altLang="de-DE" smtClean="0"/>
          </a:p>
        </p:txBody>
      </p:sp>
      <p:pic>
        <p:nvPicPr>
          <p:cNvPr id="3277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979613"/>
            <a:ext cx="8388350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380288" y="2420938"/>
            <a:ext cx="287337" cy="23034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smtClean="0"/>
              <a:t>RNA-seq read pileups provide allele specific expression information</a:t>
            </a:r>
            <a:br>
              <a:rPr lang="en-US" altLang="de-DE" smtClean="0"/>
            </a:br>
            <a:endParaRPr lang="de-DE" altLang="de-DE" smtClean="0"/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409700"/>
            <a:ext cx="6554787" cy="459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</a:t>
            </a:r>
            <a:r>
              <a:rPr lang="de-DE" dirty="0" err="1" smtClean="0"/>
              <a:t>cell</a:t>
            </a:r>
            <a:r>
              <a:rPr lang="de-DE" dirty="0" smtClean="0"/>
              <a:t> RNA-</a:t>
            </a:r>
            <a:r>
              <a:rPr lang="de-DE" dirty="0" err="1" smtClean="0"/>
              <a:t>seq</a:t>
            </a:r>
            <a:r>
              <a:rPr lang="de-DE" dirty="0" smtClean="0"/>
              <a:t> </a:t>
            </a:r>
            <a:r>
              <a:rPr lang="de-DE" dirty="0" err="1" smtClean="0"/>
              <a:t>workflow</a:t>
            </a:r>
            <a:endParaRPr lang="de-DE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5825"/>
            <a:ext cx="9111258" cy="1959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02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What is sequencing?</a:t>
            </a:r>
            <a:endParaRPr lang="de-DE" altLang="de-DE" smtClean="0"/>
          </a:p>
        </p:txBody>
      </p:sp>
      <p:pic>
        <p:nvPicPr>
          <p:cNvPr id="717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1"/>
          <a:stretch>
            <a:fillRect/>
          </a:stretch>
        </p:blipFill>
        <p:spPr bwMode="auto">
          <a:xfrm>
            <a:off x="827088" y="2671763"/>
            <a:ext cx="7620000" cy="29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4500" y="1773238"/>
            <a:ext cx="8386763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b="1" dirty="0">
                <a:latin typeface="+mn-lt"/>
              </a:rPr>
              <a:t>DNA/RNA sequencing</a:t>
            </a:r>
            <a:r>
              <a:rPr lang="en-US" sz="2000" dirty="0">
                <a:latin typeface="+mn-lt"/>
              </a:rPr>
              <a:t> is the process of determining the precise order of nucleotides within a DNA/RNA molecule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Single-cell RNA-seq</a:t>
            </a:r>
            <a:endParaRPr lang="de-DE" altLang="de-DE" smtClean="0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44675"/>
            <a:ext cx="8605838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7400" y="5602288"/>
            <a:ext cx="273685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 err="1">
                <a:latin typeface="+mn-lt"/>
              </a:rPr>
              <a:t>Macosko</a:t>
            </a:r>
            <a:r>
              <a:rPr lang="en-US" sz="1400" dirty="0">
                <a:latin typeface="+mn-lt"/>
              </a:rPr>
              <a:t> et al. Cell 2015</a:t>
            </a:r>
            <a:endParaRPr lang="de-DE" sz="1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smtClean="0"/>
              <a:t>Droplet based single-cell RNA-seq</a:t>
            </a:r>
            <a:endParaRPr lang="de-DE" altLang="de-DE" smtClean="0"/>
          </a:p>
        </p:txBody>
      </p:sp>
      <p:pic>
        <p:nvPicPr>
          <p:cNvPr id="3584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378075"/>
            <a:ext cx="7367587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7400" y="5589240"/>
            <a:ext cx="273685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 err="1">
                <a:latin typeface="+mn-lt"/>
              </a:rPr>
              <a:t>Macosko</a:t>
            </a:r>
            <a:r>
              <a:rPr lang="en-US" sz="1400" dirty="0">
                <a:latin typeface="+mn-lt"/>
              </a:rPr>
              <a:t> et al. Cell 2015</a:t>
            </a:r>
            <a:endParaRPr lang="de-DE" sz="1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Shape 1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e-DE" dirty="0" smtClean="0"/>
              <a:t>Single-</a:t>
            </a:r>
            <a:r>
              <a:rPr dirty="0" smtClean="0"/>
              <a:t>c</a:t>
            </a:r>
            <a:r>
              <a:rPr lang="de-DE" dirty="0" err="1" smtClean="0"/>
              <a:t>ell</a:t>
            </a:r>
            <a:r>
              <a:rPr lang="de-DE" dirty="0" smtClean="0"/>
              <a:t> </a:t>
            </a:r>
            <a:r>
              <a:rPr dirty="0" smtClean="0"/>
              <a:t>RNA-</a:t>
            </a:r>
            <a:r>
              <a:rPr dirty="0" err="1" smtClean="0"/>
              <a:t>seq</a:t>
            </a:r>
            <a:r>
              <a:rPr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becoming</a:t>
            </a:r>
            <a:r>
              <a:rPr lang="de-DE" dirty="0" smtClean="0"/>
              <a:t> </a:t>
            </a:r>
            <a:r>
              <a:rPr lang="de-DE" dirty="0" err="1" smtClean="0"/>
              <a:t>thicker</a:t>
            </a:r>
            <a:endParaRPr dirty="0"/>
          </a:p>
        </p:txBody>
      </p:sp>
      <p:grpSp>
        <p:nvGrpSpPr>
          <p:cNvPr id="11" name="Group 10"/>
          <p:cNvGrpSpPr/>
          <p:nvPr/>
        </p:nvGrpSpPr>
        <p:grpSpPr>
          <a:xfrm>
            <a:off x="1349338" y="1582146"/>
            <a:ext cx="2070534" cy="3020535"/>
            <a:chOff x="1349338" y="1582146"/>
            <a:chExt cx="2070534" cy="3020535"/>
          </a:xfrm>
        </p:grpSpPr>
        <p:sp>
          <p:nvSpPr>
            <p:cNvPr id="2" name="Rectangle 1"/>
            <p:cNvSpPr/>
            <p:nvPr/>
          </p:nvSpPr>
          <p:spPr>
            <a:xfrm>
              <a:off x="1997410" y="2030807"/>
              <a:ext cx="864096" cy="246987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475656" y="1668743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Cells/</a:t>
              </a:r>
              <a:r>
                <a:rPr lang="de-DE" dirty="0" err="1" smtClean="0"/>
                <a:t>samples</a:t>
              </a:r>
              <a:endParaRPr lang="de-DE" dirty="0"/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822311" y="3081076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Genes</a:t>
              </a:r>
              <a:endParaRPr lang="de-DE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1997410" y="1582146"/>
              <a:ext cx="864096" cy="0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1349338" y="1646691"/>
              <a:ext cx="0" cy="2955990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23928" y="1621337"/>
            <a:ext cx="3672408" cy="3007832"/>
            <a:chOff x="3923928" y="1621337"/>
            <a:chExt cx="3672408" cy="3007832"/>
          </a:xfrm>
        </p:grpSpPr>
        <p:sp>
          <p:nvSpPr>
            <p:cNvPr id="14" name="Rectangle 13"/>
            <p:cNvSpPr/>
            <p:nvPr/>
          </p:nvSpPr>
          <p:spPr>
            <a:xfrm>
              <a:off x="4355976" y="2075704"/>
              <a:ext cx="3240360" cy="24698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04048" y="1706372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Cells/</a:t>
              </a:r>
              <a:r>
                <a:rPr lang="de-DE" dirty="0" err="1" smtClean="0"/>
                <a:t>samples</a:t>
              </a:r>
              <a:endParaRPr lang="de-DE" dirty="0"/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3215926" y="3125973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Genes</a:t>
              </a:r>
              <a:endParaRPr lang="de-DE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4372700" y="1621337"/>
              <a:ext cx="3223636" cy="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923928" y="1673179"/>
              <a:ext cx="0" cy="2955990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8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333" y="1175619"/>
            <a:ext cx="6697285" cy="47837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90" name="Group 1190"/>
          <p:cNvGrpSpPr/>
          <p:nvPr/>
        </p:nvGrpSpPr>
        <p:grpSpPr>
          <a:xfrm>
            <a:off x="1054972" y="1143308"/>
            <a:ext cx="6649646" cy="1923712"/>
            <a:chOff x="0" y="0"/>
            <a:chExt cx="9457273" cy="2735944"/>
          </a:xfrm>
        </p:grpSpPr>
        <p:pic>
          <p:nvPicPr>
            <p:cNvPr id="118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b="72541"/>
            <a:stretch>
              <a:fillRect/>
            </a:stretch>
          </p:blipFill>
          <p:spPr>
            <a:xfrm>
              <a:off x="215900" y="139700"/>
              <a:ext cx="9025474" cy="217714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88" name="Picture 1187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9457274" cy="2735946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5157298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smtClean="0"/>
              <a:t>Single-cell RNA-seq allows identification of cellular subtypes</a:t>
            </a:r>
            <a:endParaRPr lang="de-DE" altLang="de-DE" smtClean="0"/>
          </a:p>
        </p:txBody>
      </p:sp>
      <p:grpSp>
        <p:nvGrpSpPr>
          <p:cNvPr id="36867" name="Group 4"/>
          <p:cNvGrpSpPr>
            <a:grpSpLocks/>
          </p:cNvGrpSpPr>
          <p:nvPr/>
        </p:nvGrpSpPr>
        <p:grpSpPr bwMode="auto">
          <a:xfrm>
            <a:off x="539750" y="2060575"/>
            <a:ext cx="8223250" cy="2841625"/>
            <a:chOff x="539552" y="2060848"/>
            <a:chExt cx="8223870" cy="2841581"/>
          </a:xfrm>
        </p:grpSpPr>
        <p:pic>
          <p:nvPicPr>
            <p:cNvPr id="3686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060848"/>
              <a:ext cx="8223870" cy="2841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4859466" y="4724632"/>
              <a:ext cx="3816638" cy="1777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867400" y="5602288"/>
            <a:ext cx="273685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 err="1">
                <a:latin typeface="+mn-lt"/>
              </a:rPr>
              <a:t>Macosko</a:t>
            </a:r>
            <a:r>
              <a:rPr lang="en-US" sz="1400" dirty="0">
                <a:latin typeface="+mn-lt"/>
              </a:rPr>
              <a:t> et al. Cell 2015</a:t>
            </a:r>
            <a:endParaRPr lang="de-DE" sz="1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266518"/>
            <a:ext cx="4780374" cy="4790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436096" y="5805264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/>
              <a:t>Moignard</a:t>
            </a:r>
            <a:r>
              <a:rPr lang="en-US" sz="1400" dirty="0" smtClean="0"/>
              <a:t> et al, </a:t>
            </a:r>
            <a:r>
              <a:rPr lang="en-US" sz="1400" i="1" dirty="0" smtClean="0"/>
              <a:t>Nat Biotech</a:t>
            </a:r>
            <a:r>
              <a:rPr lang="en-US" sz="1400" dirty="0" smtClean="0"/>
              <a:t> 2015</a:t>
            </a:r>
            <a:endParaRPr lang="de-DE" sz="1400" i="1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87338" y="319088"/>
            <a:ext cx="8250237" cy="900112"/>
          </a:xfrm>
        </p:spPr>
        <p:txBody>
          <a:bodyPr/>
          <a:lstStyle/>
          <a:p>
            <a:r>
              <a:rPr lang="de-DE" dirty="0" smtClean="0"/>
              <a:t>Diffusion </a:t>
            </a:r>
            <a:r>
              <a:rPr lang="de-DE" dirty="0" err="1" smtClean="0"/>
              <a:t>maps</a:t>
            </a:r>
            <a:r>
              <a:rPr lang="de-DE" dirty="0" smtClean="0"/>
              <a:t> </a:t>
            </a:r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developmental</a:t>
            </a:r>
            <a:r>
              <a:rPr lang="de-DE" dirty="0" smtClean="0"/>
              <a:t> </a:t>
            </a:r>
            <a:r>
              <a:rPr lang="de-DE" dirty="0" err="1" smtClean="0"/>
              <a:t>trajectories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dirty="0" smtClean="0"/>
              <a:t>Summary</a:t>
            </a:r>
            <a:endParaRPr lang="de-DE" altLang="de-DE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11188" y="1557338"/>
            <a:ext cx="7777162" cy="350865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+mn-lt"/>
              </a:rPr>
              <a:t>Next generation sequencing data is </a:t>
            </a:r>
            <a:r>
              <a:rPr lang="en-US" sz="1600" dirty="0" smtClean="0">
                <a:latin typeface="+mn-lt"/>
              </a:rPr>
              <a:t>big and </a:t>
            </a:r>
            <a:r>
              <a:rPr lang="en-US" sz="1600" dirty="0">
                <a:latin typeface="+mn-lt"/>
              </a:rPr>
              <a:t>a major part of biological research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+mn-lt"/>
              </a:rPr>
              <a:t>RNA-sequencing is a popular technology to study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+mn-lt"/>
              </a:rPr>
              <a:t>Gene expression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+mn-lt"/>
              </a:rPr>
              <a:t>Alternative splicing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+mn-lt"/>
              </a:rPr>
              <a:t>Allele-specific expression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+mn-lt"/>
              </a:rPr>
              <a:t>Recommended reading: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+mn-lt"/>
              </a:rPr>
              <a:t>Zhang et al. (2009) </a:t>
            </a:r>
            <a:r>
              <a:rPr lang="en-US" sz="1200" i="1" dirty="0">
                <a:latin typeface="+mn-lt"/>
              </a:rPr>
              <a:t>RNA-</a:t>
            </a:r>
            <a:r>
              <a:rPr lang="en-US" sz="1200" i="1" dirty="0" err="1">
                <a:latin typeface="+mn-lt"/>
              </a:rPr>
              <a:t>Seq</a:t>
            </a:r>
            <a:r>
              <a:rPr lang="en-US" sz="1200" i="1" dirty="0">
                <a:latin typeface="+mn-lt"/>
              </a:rPr>
              <a:t>: a revolutionary tool for </a:t>
            </a:r>
            <a:r>
              <a:rPr lang="en-US" sz="1200" i="1" dirty="0" err="1">
                <a:latin typeface="+mn-lt"/>
              </a:rPr>
              <a:t>transcriptomics</a:t>
            </a:r>
            <a:r>
              <a:rPr lang="en-US" sz="1200" dirty="0">
                <a:latin typeface="+mn-lt"/>
              </a:rPr>
              <a:t>. Nature.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 err="1">
                <a:latin typeface="+mn-lt"/>
              </a:rPr>
              <a:t>Conesa</a:t>
            </a:r>
            <a:r>
              <a:rPr lang="en-US" sz="1200" dirty="0">
                <a:latin typeface="+mn-lt"/>
              </a:rPr>
              <a:t> et al. (2015) </a:t>
            </a:r>
            <a:r>
              <a:rPr lang="en-US" sz="1200" i="1" dirty="0">
                <a:latin typeface="+mn-lt"/>
              </a:rPr>
              <a:t>A survey of best practices for RNA-</a:t>
            </a:r>
            <a:r>
              <a:rPr lang="en-US" sz="1200" i="1" dirty="0" err="1">
                <a:latin typeface="+mn-lt"/>
              </a:rPr>
              <a:t>seq</a:t>
            </a:r>
            <a:r>
              <a:rPr lang="en-US" sz="1200" i="1" dirty="0">
                <a:latin typeface="+mn-lt"/>
              </a:rPr>
              <a:t> data analysis</a:t>
            </a:r>
            <a:r>
              <a:rPr lang="en-US" sz="1200" dirty="0">
                <a:latin typeface="+mn-lt"/>
              </a:rPr>
              <a:t>. Genome biology</a:t>
            </a:r>
            <a:r>
              <a:rPr lang="en-US" sz="1200" dirty="0" smtClean="0">
                <a:latin typeface="+mn-lt"/>
              </a:rPr>
              <a:t>.</a:t>
            </a:r>
            <a:endParaRPr lang="en-US" sz="12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3688" y="2564904"/>
            <a:ext cx="540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 err="1" smtClean="0"/>
              <a:t>Questions</a:t>
            </a:r>
            <a:r>
              <a:rPr lang="de-DE" sz="3000" b="1" dirty="0" smtClean="0"/>
              <a:t>?</a:t>
            </a: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29238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smtClean="0"/>
              <a:t>The central dogma of molecular biology</a:t>
            </a:r>
            <a:endParaRPr lang="de-DE" altLang="de-DE" smtClean="0"/>
          </a:p>
        </p:txBody>
      </p:sp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908050"/>
            <a:ext cx="6940550" cy="5140325"/>
          </a:xfrm>
        </p:spPr>
      </p:pic>
      <p:sp>
        <p:nvSpPr>
          <p:cNvPr id="5" name="Rectangle 4"/>
          <p:cNvSpPr/>
          <p:nvPr/>
        </p:nvSpPr>
        <p:spPr>
          <a:xfrm>
            <a:off x="1403350" y="1125538"/>
            <a:ext cx="4897438" cy="630237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03350" y="2760663"/>
            <a:ext cx="4897438" cy="631825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"/>
          <a:stretch>
            <a:fillRect/>
          </a:stretch>
        </p:blipFill>
        <p:spPr bwMode="auto">
          <a:xfrm>
            <a:off x="900113" y="584200"/>
            <a:ext cx="7216775" cy="535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560388"/>
            <a:ext cx="720090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7" r="2281" b="4341"/>
          <a:stretch>
            <a:fillRect/>
          </a:stretch>
        </p:blipFill>
        <p:spPr bwMode="auto">
          <a:xfrm>
            <a:off x="611188" y="260350"/>
            <a:ext cx="7670800" cy="544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52120" y="1063851"/>
            <a:ext cx="1944216" cy="3877317"/>
            <a:chOff x="5652120" y="1063851"/>
            <a:chExt cx="1944216" cy="3877317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5652120" y="1268760"/>
              <a:ext cx="0" cy="367240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5652120" y="1063851"/>
              <a:ext cx="19442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smtClean="0">
                  <a:solidFill>
                    <a:schemeClr val="accent1">
                      <a:lumMod val="90000"/>
                    </a:schemeClr>
                  </a:solidFill>
                </a:rPr>
                <a:t>Next </a:t>
              </a:r>
              <a:r>
                <a:rPr lang="de-DE" b="1" dirty="0" err="1" smtClean="0">
                  <a:solidFill>
                    <a:schemeClr val="accent1">
                      <a:lumMod val="90000"/>
                    </a:schemeClr>
                  </a:solidFill>
                </a:rPr>
                <a:t>generation</a:t>
              </a:r>
              <a:r>
                <a:rPr lang="de-DE" b="1" dirty="0" smtClean="0">
                  <a:solidFill>
                    <a:schemeClr val="accent1">
                      <a:lumMod val="90000"/>
                    </a:schemeClr>
                  </a:solidFill>
                </a:rPr>
                <a:t> </a:t>
              </a:r>
              <a:r>
                <a:rPr lang="de-DE" b="1" dirty="0" err="1" smtClean="0">
                  <a:solidFill>
                    <a:schemeClr val="accent1">
                      <a:lumMod val="90000"/>
                    </a:schemeClr>
                  </a:solidFill>
                </a:rPr>
                <a:t>sequencing</a:t>
              </a:r>
              <a:endParaRPr lang="de-DE" b="1" dirty="0">
                <a:solidFill>
                  <a:schemeClr val="accent1">
                    <a:lumMod val="9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906</Words>
  <Application>Microsoft Office PowerPoint</Application>
  <PresentationFormat>On-screen Show (4:3)</PresentationFormat>
  <Paragraphs>209</Paragraphs>
  <Slides>56</Slides>
  <Notes>8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Benutzerdefiniertes Design</vt:lpstr>
      <vt:lpstr>RNA-sequencing: from reads to biological insight</vt:lpstr>
      <vt:lpstr>Outline</vt:lpstr>
      <vt:lpstr>First draft of human genome was sequenced in 2000</vt:lpstr>
      <vt:lpstr>The central dogma of molecular biology</vt:lpstr>
      <vt:lpstr>What is sequencing?</vt:lpstr>
      <vt:lpstr>The central dogma of molecular biology</vt:lpstr>
      <vt:lpstr>PowerPoint Presentation</vt:lpstr>
      <vt:lpstr>PowerPoint Presentation</vt:lpstr>
      <vt:lpstr>PowerPoint Presentation</vt:lpstr>
      <vt:lpstr>There exists A LOT of RNA-seq data</vt:lpstr>
      <vt:lpstr>Next generation sequencing</vt:lpstr>
      <vt:lpstr>Illumina sequencing workflow</vt:lpstr>
      <vt:lpstr>Raw file format (FASTQ)</vt:lpstr>
      <vt:lpstr>DNA-seq</vt:lpstr>
      <vt:lpstr>DNA-seq</vt:lpstr>
      <vt:lpstr>Alignment of fragments</vt:lpstr>
      <vt:lpstr>DNA-seq: Whole genome vs exome sequencing</vt:lpstr>
      <vt:lpstr>DNA-seq: Whole genome vs exome sequencing</vt:lpstr>
      <vt:lpstr>Identification of genetic variation (SNPs)</vt:lpstr>
      <vt:lpstr>Identification of structural variation</vt:lpstr>
      <vt:lpstr>RNA-seq</vt:lpstr>
      <vt:lpstr>RNA-sequencing</vt:lpstr>
      <vt:lpstr>RNA-seq is the most popular *-seq</vt:lpstr>
      <vt:lpstr>RNA-seq workflow</vt:lpstr>
      <vt:lpstr>Size of an RNA-seq experiment</vt:lpstr>
      <vt:lpstr>RNA-seq versus microarrays</vt:lpstr>
      <vt:lpstr>PowerPoint Presentation</vt:lpstr>
      <vt:lpstr>Genome-based view of RNA-seq alignment</vt:lpstr>
      <vt:lpstr>Transcript-based view of RNA-seq alignment</vt:lpstr>
      <vt:lpstr>Example: MYC expression in cancer</vt:lpstr>
      <vt:lpstr>PowerPoint Presentation</vt:lpstr>
      <vt:lpstr>Quality control of NGS data</vt:lpstr>
      <vt:lpstr>Quality control of NGS data</vt:lpstr>
      <vt:lpstr>Quality control of NGS data</vt:lpstr>
      <vt:lpstr>Quality control of NGS data</vt:lpstr>
      <vt:lpstr>RNA-seq ‘counts’ the gene expression</vt:lpstr>
      <vt:lpstr>Normalization of RNA-seq data</vt:lpstr>
      <vt:lpstr>Normalization of RNA-seq data</vt:lpstr>
      <vt:lpstr>Normalization of RNA-seq data</vt:lpstr>
      <vt:lpstr>Statistical modeling of differential gene expression</vt:lpstr>
      <vt:lpstr>PowerPoint Presentation</vt:lpstr>
      <vt:lpstr>Differential gene expression</vt:lpstr>
      <vt:lpstr>Statistical uncertainty is higher in low counts</vt:lpstr>
      <vt:lpstr>Differential gene expression</vt:lpstr>
      <vt:lpstr>Alternative splicing</vt:lpstr>
      <vt:lpstr>RNA-seq data contains information on alternative splicing</vt:lpstr>
      <vt:lpstr>RNA-seq data contains allele-specific information</vt:lpstr>
      <vt:lpstr>RNA-seq read pileups provide allele specific expression information </vt:lpstr>
      <vt:lpstr>Single cell RNA-seq workflow</vt:lpstr>
      <vt:lpstr>Single-cell RNA-seq</vt:lpstr>
      <vt:lpstr>Droplet based single-cell RNA-seq</vt:lpstr>
      <vt:lpstr>Single-cell RNA-seq data is becoming thicker</vt:lpstr>
      <vt:lpstr>Single-cell RNA-seq allows identification of cellular subtypes</vt:lpstr>
      <vt:lpstr>Diffusion maps identify developmental trajectories</vt:lpstr>
      <vt:lpstr>Summary</vt:lpstr>
      <vt:lpstr>PowerPoint Presentation</vt:lpstr>
    </vt:vector>
  </TitlesOfParts>
  <Company>GSF Forschungszentrum für Umwelt und Gesundheit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koller</dc:creator>
  <cp:lastModifiedBy>lukas.simon</cp:lastModifiedBy>
  <cp:revision>70</cp:revision>
  <dcterms:created xsi:type="dcterms:W3CDTF">2007-11-28T10:45:32Z</dcterms:created>
  <dcterms:modified xsi:type="dcterms:W3CDTF">2017-03-20T15:55:35Z</dcterms:modified>
</cp:coreProperties>
</file>